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customXml/itemProps1.xml" ContentType="application/vnd.openxmlformats-officedocument.customXmlProperties+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5" d="100"/>
          <a:sy n="95" d="100"/>
        </p:scale>
        <p:origin x="-840"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D7E889-DEE2-41CF-9B07-CCC44CFD7EC3}" type="datetimeFigureOut">
              <a:rPr lang="en-US" smtClean="0"/>
              <a:pPr/>
              <a:t>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872779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7E889-DEE2-41CF-9B07-CCC44CFD7EC3}" type="datetimeFigureOut">
              <a:rPr lang="en-US" smtClean="0"/>
              <a:pPr/>
              <a:t>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965266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7E889-DEE2-41CF-9B07-CCC44CFD7EC3}" type="datetimeFigureOut">
              <a:rPr lang="en-US" smtClean="0"/>
              <a:pPr/>
              <a:t>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2260036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7E889-DEE2-41CF-9B07-CCC44CFD7EC3}" type="datetimeFigureOut">
              <a:rPr lang="en-US" smtClean="0"/>
              <a:pPr/>
              <a:t>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69898905"/>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7E889-DEE2-41CF-9B07-CCC44CFD7EC3}" type="datetimeFigureOut">
              <a:rPr lang="en-US" smtClean="0"/>
              <a:pPr/>
              <a:t>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242708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D7E889-DEE2-41CF-9B07-CCC44CFD7EC3}" type="datetimeFigureOut">
              <a:rPr lang="en-US" smtClean="0"/>
              <a:pPr/>
              <a:t>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35753468"/>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7E889-DEE2-41CF-9B07-CCC44CFD7EC3}" type="datetimeFigureOut">
              <a:rPr lang="en-US" smtClean="0"/>
              <a:pPr/>
              <a:t>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1694937"/>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D7E889-DEE2-41CF-9B07-CCC44CFD7EC3}" type="datetimeFigureOut">
              <a:rPr lang="en-US" smtClean="0"/>
              <a:pPr/>
              <a:t>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8769618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7E889-DEE2-41CF-9B07-CCC44CFD7EC3}" type="datetimeFigureOut">
              <a:rPr lang="en-US" smtClean="0"/>
              <a:pPr/>
              <a:t>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053305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7E889-DEE2-41CF-9B07-CCC44CFD7EC3}" type="datetimeFigureOut">
              <a:rPr lang="en-US" smtClean="0"/>
              <a:pPr/>
              <a:t>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558821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7E889-DEE2-41CF-9B07-CCC44CFD7EC3}" type="datetimeFigureOut">
              <a:rPr lang="en-US" smtClean="0"/>
              <a:pPr/>
              <a:t>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62075055"/>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Action Button: Home 6">
            <a:hlinkClick r:id="" action="ppaction://hlinkshowjump?jump=firstslide" highlightClick="1"/>
          </p:cNvPr>
          <p:cNvSpPr/>
          <p:nvPr userDrawn="1"/>
        </p:nvSpPr>
        <p:spPr>
          <a:xfrm>
            <a:off x="1828800" y="609600"/>
            <a:ext cx="5715000" cy="5029200"/>
          </a:xfrm>
          <a:prstGeom prst="actionButtonHome">
            <a:avLst/>
          </a:prstGeom>
          <a:gradFill>
            <a:gsLst>
              <a:gs pos="0">
                <a:srgbClr val="DDEBCF">
                  <a:alpha val="21000"/>
                </a:srgbClr>
              </a:gs>
              <a:gs pos="50000">
                <a:srgbClr val="9CB86E"/>
              </a:gs>
              <a:gs pos="100000">
                <a:srgbClr val="156B13"/>
              </a:gs>
            </a:gsLst>
            <a:lin ang="5400000" scaled="0"/>
          </a:gra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7E889-DEE2-41CF-9B07-CCC44CFD7EC3}" type="datetimeFigureOut">
              <a:rPr lang="en-US" smtClean="0"/>
              <a:pPr/>
              <a:t>2/1/13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849EB-89F6-4850-BEFF-3365B3A5D7C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52025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fltVal val="0"/>
                          </p:val>
                        </p:tav>
                        <p:tav tm="100000">
                          <p:val>
                            <p:strVal val="#ppt_w"/>
                          </p:val>
                        </p:tav>
                      </p:tavLst>
                    </p:anim>
                    <p:anim calcmode="lin" valueType="num">
                      <p:cBhvr>
                        <p:cTn dur="1000" fill="hold"/>
                        <p:tgtEl>
                          <p:spTgt spid="3"/>
                        </p:tgtEl>
                        <p:attrNameLst>
                          <p:attrName>ppt_h</p:attrName>
                        </p:attrNameLst>
                      </p:cBhvr>
                      <p:tavLst>
                        <p:tav tm="0">
                          <p:val>
                            <p:fltVal val="0"/>
                          </p:val>
                        </p:tav>
                        <p:tav tm="100000">
                          <p:val>
                            <p:strVal val="#ppt_h"/>
                          </p:val>
                        </p:tav>
                      </p:tavLst>
                    </p:anim>
                    <p:animEffect transition="in" filter="fade">
                      <p:cBhvr>
                        <p:cTn dur="1000"/>
                        <p:tgtEl>
                          <p:spTgt spid="3"/>
                        </p:tgtEl>
                      </p:cBhvr>
                    </p:animEffect>
                  </p:childTnLst>
                </p:cTn>
              </p:par>
            </p:tnLst>
          </p:tmpl>
          <p:tmpl lvl="2">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fltVal val="0"/>
                          </p:val>
                        </p:tav>
                        <p:tav tm="100000">
                          <p:val>
                            <p:strVal val="#ppt_w"/>
                          </p:val>
                        </p:tav>
                      </p:tavLst>
                    </p:anim>
                    <p:anim calcmode="lin" valueType="num">
                      <p:cBhvr>
                        <p:cTn dur="1000" fill="hold"/>
                        <p:tgtEl>
                          <p:spTgt spid="3"/>
                        </p:tgtEl>
                        <p:attrNameLst>
                          <p:attrName>ppt_h</p:attrName>
                        </p:attrNameLst>
                      </p:cBhvr>
                      <p:tavLst>
                        <p:tav tm="0">
                          <p:val>
                            <p:fltVal val="0"/>
                          </p:val>
                        </p:tav>
                        <p:tav tm="100000">
                          <p:val>
                            <p:strVal val="#ppt_h"/>
                          </p:val>
                        </p:tav>
                      </p:tavLst>
                    </p:anim>
                    <p:animEffect transition="in" filter="fade">
                      <p:cBhvr>
                        <p:cTn dur="1000"/>
                        <p:tgtEl>
                          <p:spTgt spid="3"/>
                        </p:tgtEl>
                      </p:cBhvr>
                    </p:animEffect>
                  </p:childTnLst>
                </p:cTn>
              </p:par>
            </p:tnLst>
          </p:tmpl>
          <p:tmpl lvl="3">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fltVal val="0"/>
                          </p:val>
                        </p:tav>
                        <p:tav tm="100000">
                          <p:val>
                            <p:strVal val="#ppt_w"/>
                          </p:val>
                        </p:tav>
                      </p:tavLst>
                    </p:anim>
                    <p:anim calcmode="lin" valueType="num">
                      <p:cBhvr>
                        <p:cTn dur="1000" fill="hold"/>
                        <p:tgtEl>
                          <p:spTgt spid="3"/>
                        </p:tgtEl>
                        <p:attrNameLst>
                          <p:attrName>ppt_h</p:attrName>
                        </p:attrNameLst>
                      </p:cBhvr>
                      <p:tavLst>
                        <p:tav tm="0">
                          <p:val>
                            <p:fltVal val="0"/>
                          </p:val>
                        </p:tav>
                        <p:tav tm="100000">
                          <p:val>
                            <p:strVal val="#ppt_h"/>
                          </p:val>
                        </p:tav>
                      </p:tavLst>
                    </p:anim>
                    <p:animEffect transition="in" filter="fade">
                      <p:cBhvr>
                        <p:cTn dur="1000"/>
                        <p:tgtEl>
                          <p:spTgt spid="3"/>
                        </p:tgtEl>
                      </p:cBhvr>
                    </p:animEffect>
                  </p:childTnLst>
                </p:cTn>
              </p:par>
            </p:tnLst>
          </p:tmpl>
          <p:tmpl lvl="4">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fltVal val="0"/>
                          </p:val>
                        </p:tav>
                        <p:tav tm="100000">
                          <p:val>
                            <p:strVal val="#ppt_w"/>
                          </p:val>
                        </p:tav>
                      </p:tavLst>
                    </p:anim>
                    <p:anim calcmode="lin" valueType="num">
                      <p:cBhvr>
                        <p:cTn dur="1000" fill="hold"/>
                        <p:tgtEl>
                          <p:spTgt spid="3"/>
                        </p:tgtEl>
                        <p:attrNameLst>
                          <p:attrName>ppt_h</p:attrName>
                        </p:attrNameLst>
                      </p:cBhvr>
                      <p:tavLst>
                        <p:tav tm="0">
                          <p:val>
                            <p:fltVal val="0"/>
                          </p:val>
                        </p:tav>
                        <p:tav tm="100000">
                          <p:val>
                            <p:strVal val="#ppt_h"/>
                          </p:val>
                        </p:tav>
                      </p:tavLst>
                    </p:anim>
                    <p:animEffect transition="in" filter="fade">
                      <p:cBhvr>
                        <p:cTn dur="1000"/>
                        <p:tgtEl>
                          <p:spTgt spid="3"/>
                        </p:tgtEl>
                      </p:cBhvr>
                    </p:animEffect>
                  </p:childTnLst>
                </p:cTn>
              </p:par>
            </p:tnLst>
          </p:tmpl>
          <p:tmpl lvl="5">
            <p:tnLst>
              <p:par>
                <p:cTn presetID="53"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fltVal val="0"/>
                          </p:val>
                        </p:tav>
                        <p:tav tm="100000">
                          <p:val>
                            <p:strVal val="#ppt_w"/>
                          </p:val>
                        </p:tav>
                      </p:tavLst>
                    </p:anim>
                    <p:anim calcmode="lin" valueType="num">
                      <p:cBhvr>
                        <p:cTn dur="1000" fill="hold"/>
                        <p:tgtEl>
                          <p:spTgt spid="3"/>
                        </p:tgtEl>
                        <p:attrNameLst>
                          <p:attrName>ppt_h</p:attrName>
                        </p:attrNameLst>
                      </p:cBhvr>
                      <p:tavLst>
                        <p:tav tm="0">
                          <p:val>
                            <p:fltVal val="0"/>
                          </p:val>
                        </p:tav>
                        <p:tav tm="100000">
                          <p:val>
                            <p:strVal val="#ppt_h"/>
                          </p:val>
                        </p:tav>
                      </p:tavLst>
                    </p:anim>
                    <p:animEffect transition="in" filter="fade">
                      <p:cBhvr>
                        <p:cTn dur="10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38100" dir="2700000">
              <a:srgbClr val="000000">
                <a:alpha val="43000"/>
              </a:srgbClr>
            </a:outerShdw>
          </a:effectLst>
          <a:latin typeface="Abadi MT Condensed Extra Bold"/>
          <a:ea typeface="+mj-ea"/>
          <a:cs typeface="Abadi MT Condensed Extra Bold"/>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effectLst>
            <a:outerShdw blurRad="50800" dist="38100" dir="2700000">
              <a:srgbClr val="000000">
                <a:alpha val="43000"/>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effectLst>
            <a:outerShdw blurRad="50800" dist="38100" dir="2700000">
              <a:srgbClr val="000000">
                <a:alpha val="43000"/>
              </a:srgbClr>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effectLst>
            <a:outerShdw blurRad="50800" dist="38100" dir="2700000">
              <a:srgbClr val="000000">
                <a:alpha val="43000"/>
              </a:srgbClr>
            </a:outerShdw>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effectLst>
            <a:outerShdw blurRad="50800" dist="38100" dir="2700000">
              <a:srgbClr val="000000">
                <a:alpha val="43000"/>
              </a:srgbClr>
            </a:outerShdw>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effectLst>
            <a:outerShdw blurRad="50800" dist="38100" dir="2700000">
              <a:srgbClr val="000000">
                <a:alpha val="43000"/>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Action Button: Home 6">
            <a:hlinkClick r:id="" action="ppaction://hlinkshowjump?jump=firstslide" highlightClick="1"/>
          </p:cNvPr>
          <p:cNvSpPr/>
          <p:nvPr/>
        </p:nvSpPr>
        <p:spPr>
          <a:xfrm>
            <a:off x="1828800" y="609600"/>
            <a:ext cx="5715000" cy="5029200"/>
          </a:xfrm>
          <a:prstGeom prst="actionButtonHome">
            <a:avLst/>
          </a:prstGeom>
          <a:gradFill>
            <a:gsLst>
              <a:gs pos="0">
                <a:srgbClr val="DDEBCF">
                  <a:alpha val="21000"/>
                </a:srgbClr>
              </a:gs>
              <a:gs pos="50000">
                <a:srgbClr val="9CB86E"/>
              </a:gs>
              <a:gs pos="100000">
                <a:srgbClr val="156B13"/>
              </a:gs>
            </a:gsLst>
            <a:lin ang="5400000" scaled="0"/>
          </a:gra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p:txBody>
          <a:bodyPr/>
          <a:lstStyle/>
          <a:p>
            <a:r>
              <a:rPr lang="en-US" dirty="0" smtClean="0">
                <a:effectLst>
                  <a:outerShdw blurRad="431800" dist="38100" dir="2700000">
                    <a:srgbClr val="FFFF00"/>
                  </a:outerShdw>
                </a:effectLst>
                <a:latin typeface="Abadi MT Condensed Extra Bold"/>
                <a:cs typeface="Abadi MT Condensed Extra Bold"/>
              </a:rPr>
              <a:t>Discipleship in the Home</a:t>
            </a:r>
            <a:endParaRPr lang="en-US" dirty="0">
              <a:effectLst>
                <a:outerShdw blurRad="431800" dist="38100" dir="2700000">
                  <a:srgbClr val="FFFF00"/>
                </a:outerShdw>
              </a:effectLst>
              <a:latin typeface="Abadi MT Condensed Extra Bold"/>
              <a:cs typeface="Abadi MT Condensed Extra Bold"/>
            </a:endParaRPr>
          </a:p>
        </p:txBody>
      </p:sp>
      <p:sp>
        <p:nvSpPr>
          <p:cNvPr id="4" name="Subtitle 3"/>
          <p:cNvSpPr>
            <a:spLocks noGrp="1"/>
          </p:cNvSpPr>
          <p:nvPr>
            <p:ph type="subTitle" idx="1"/>
          </p:nvPr>
        </p:nvSpPr>
        <p:spPr/>
        <p:txBody>
          <a:bodyPr/>
          <a:lstStyle/>
          <a:p>
            <a:r>
              <a:rPr lang="en-US" b="1" dirty="0" smtClean="0">
                <a:solidFill>
                  <a:srgbClr val="FFFF00"/>
                </a:solidFill>
                <a:effectLst>
                  <a:outerShdw blurRad="50800" dist="38100" dir="2700000">
                    <a:srgbClr val="000000">
                      <a:alpha val="43000"/>
                    </a:srgbClr>
                  </a:outerShdw>
                </a:effectLst>
                <a:latin typeface="Abadi MT Condensed Extra Bold"/>
                <a:cs typeface="Abadi MT Condensed Extra Bold"/>
              </a:rPr>
              <a:t>Luke 2:40-52</a:t>
            </a:r>
            <a:endParaRPr lang="en-US" b="1" dirty="0">
              <a:solidFill>
                <a:srgbClr val="FFFF00"/>
              </a:solidFill>
              <a:effectLst>
                <a:outerShdw blurRad="50800" dist="38100" dir="2700000">
                  <a:srgbClr val="000000">
                    <a:alpha val="43000"/>
                  </a:srgbClr>
                </a:outerShdw>
              </a:effectLst>
              <a:latin typeface="Abadi MT Condensed Extra Bold"/>
              <a:cs typeface="Abadi MT Condensed Extra Bold"/>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826376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&amp; His Jewish Home</a:t>
            </a:r>
            <a:endParaRPr lang="en-US" dirty="0"/>
          </a:p>
        </p:txBody>
      </p:sp>
      <p:sp>
        <p:nvSpPr>
          <p:cNvPr id="3" name="Content Placeholder 2"/>
          <p:cNvSpPr>
            <a:spLocks noGrp="1"/>
          </p:cNvSpPr>
          <p:nvPr>
            <p:ph idx="1"/>
          </p:nvPr>
        </p:nvSpPr>
        <p:spPr/>
        <p:txBody>
          <a:bodyPr/>
          <a:lstStyle/>
          <a:p>
            <a:pPr marL="514350" indent="-514350">
              <a:buClr>
                <a:srgbClr val="008000"/>
              </a:buClr>
              <a:buSzPct val="120000"/>
              <a:buFont typeface="+mj-ea"/>
              <a:buAutoNum type="circleNumDbPlain" startAt="5"/>
            </a:pPr>
            <a:r>
              <a:rPr lang="en-US" b="1" dirty="0" smtClean="0"/>
              <a:t> Spiritual Goals</a:t>
            </a:r>
          </a:p>
          <a:p>
            <a:pPr lvl="1"/>
            <a:r>
              <a:rPr lang="en-US" i="1" dirty="0" smtClean="0"/>
              <a:t>“You shall bind them as a sign on your hand, and they shall be as frontlets between your eyes. You shall write them on the doorposts of your house and on your gates” </a:t>
            </a:r>
            <a:r>
              <a:rPr lang="en-US" dirty="0" smtClean="0"/>
              <a:t>– Deut. 6:8-9</a:t>
            </a:r>
          </a:p>
          <a:p>
            <a:pPr lvl="2"/>
            <a:r>
              <a:rPr lang="en-US" dirty="0" smtClean="0"/>
              <a:t>Some Jews did this </a:t>
            </a:r>
            <a:r>
              <a:rPr lang="en-US" i="1" dirty="0" smtClean="0"/>
              <a:t>literally </a:t>
            </a:r>
          </a:p>
          <a:p>
            <a:pPr lvl="1"/>
            <a:endParaRPr lang="en-US" dirty="0"/>
          </a:p>
        </p:txBody>
      </p:sp>
      <p:pic>
        <p:nvPicPr>
          <p:cNvPr id="4" name="Picture 3"/>
          <p:cNvPicPr>
            <a:picLocks noChangeAspect="1"/>
          </p:cNvPicPr>
          <p:nvPr/>
        </p:nvPicPr>
        <p:blipFill>
          <a:blip r:embed="rId2"/>
          <a:stretch>
            <a:fillRect/>
          </a:stretch>
        </p:blipFill>
        <p:spPr>
          <a:xfrm>
            <a:off x="6731000" y="3492500"/>
            <a:ext cx="2413000" cy="3365500"/>
          </a:xfrm>
          <a:prstGeom prst="rect">
            <a:avLst/>
          </a:prstGeom>
          <a:ln>
            <a:noFill/>
          </a:ln>
          <a:effectLst>
            <a:softEdge rad="112500"/>
          </a:effectLst>
        </p:spPr>
      </p:pic>
      <p:sp>
        <p:nvSpPr>
          <p:cNvPr id="5" name="Rectangle 4"/>
          <p:cNvSpPr/>
          <p:nvPr/>
        </p:nvSpPr>
        <p:spPr>
          <a:xfrm>
            <a:off x="685800" y="5486400"/>
            <a:ext cx="6309527" cy="830997"/>
          </a:xfrm>
          <a:prstGeom prst="rect">
            <a:avLst/>
          </a:prstGeom>
          <a:noFill/>
        </p:spPr>
        <p:txBody>
          <a:bodyPr wrap="none" lIns="91440" tIns="45720" rIns="91440" bIns="45720">
            <a:spAutoFit/>
          </a:bodyPr>
          <a:lstStyle/>
          <a:p>
            <a:pPr algn="ctr"/>
            <a:r>
              <a:rPr lang="en-US" sz="4800" b="1" i="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What goals do you set?</a:t>
            </a:r>
            <a:endParaRPr lang="en-US" sz="4800" b="1" i="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&amp; His Jewish Home</a:t>
            </a:r>
            <a:endParaRPr lang="en-US" dirty="0"/>
          </a:p>
        </p:txBody>
      </p:sp>
      <p:sp>
        <p:nvSpPr>
          <p:cNvPr id="3" name="Content Placeholder 2"/>
          <p:cNvSpPr>
            <a:spLocks noGrp="1"/>
          </p:cNvSpPr>
          <p:nvPr>
            <p:ph idx="1"/>
          </p:nvPr>
        </p:nvSpPr>
        <p:spPr/>
        <p:txBody>
          <a:bodyPr/>
          <a:lstStyle/>
          <a:p>
            <a:pPr marL="514350" indent="-514350">
              <a:buClr>
                <a:srgbClr val="008000"/>
              </a:buClr>
              <a:buSzPct val="120000"/>
              <a:buFont typeface="+mj-ea"/>
              <a:buAutoNum type="circleNumDbPlain" startAt="6"/>
            </a:pPr>
            <a:r>
              <a:rPr lang="en-US" b="1" dirty="0" smtClean="0"/>
              <a:t> Children’s Duty</a:t>
            </a:r>
          </a:p>
          <a:p>
            <a:pPr lvl="1"/>
            <a:r>
              <a:rPr lang="en-US" i="1" dirty="0" smtClean="0"/>
              <a:t>“Be subject to them (parents)” </a:t>
            </a:r>
            <a:r>
              <a:rPr lang="en-US" dirty="0" smtClean="0"/>
              <a:t>– Luke 2;51</a:t>
            </a:r>
          </a:p>
          <a:p>
            <a:pPr lvl="2"/>
            <a:r>
              <a:rPr lang="en-US" dirty="0" smtClean="0"/>
              <a:t>True today, Eph. 6:1-2</a:t>
            </a:r>
          </a:p>
          <a:p>
            <a:pPr lvl="1"/>
            <a:r>
              <a:rPr lang="en-US" i="1" dirty="0" smtClean="0"/>
              <a:t>Obey God above all men! 1 Tim. 4:12</a:t>
            </a:r>
          </a:p>
          <a:p>
            <a:pPr lvl="1"/>
            <a:endParaRPr lang="en-US" dirty="0"/>
          </a:p>
        </p:txBody>
      </p:sp>
      <p:pic>
        <p:nvPicPr>
          <p:cNvPr id="4" name="Picture 3"/>
          <p:cNvPicPr>
            <a:picLocks noChangeAspect="1"/>
          </p:cNvPicPr>
          <p:nvPr/>
        </p:nvPicPr>
        <p:blipFill>
          <a:blip r:embed="rId2"/>
          <a:stretch>
            <a:fillRect/>
          </a:stretch>
        </p:blipFill>
        <p:spPr>
          <a:xfrm>
            <a:off x="6731000" y="3492500"/>
            <a:ext cx="2413000" cy="3365500"/>
          </a:xfrm>
          <a:prstGeom prst="rect">
            <a:avLst/>
          </a:prstGeom>
          <a:ln>
            <a:noFill/>
          </a:ln>
          <a:effectLst>
            <a:softEdge rad="112500"/>
          </a:effectLst>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David’s parting words to his son, Solomon:</a:t>
            </a:r>
          </a:p>
          <a:p>
            <a:pPr lvl="1"/>
            <a:r>
              <a:rPr lang="en-US" dirty="0" smtClean="0"/>
              <a:t>“Now the days of David drew near that he should die, and he charged Solomon his son, saying: ‘I go the way of all the earth; be strong, therefore, and prove yourself a man. And keep the charge of the LORD your God: to walk in His ways, to keep His statutes, His commandments, His judgments, and His testimonies, as it is written in the Law of Moses, that you may prosper in all that you do and wherever you turn; that the LORD may fulfill His word which He spoke concerning me…” 1 Kings 2:1-4</a:t>
            </a: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“Disciple”</a:t>
            </a:r>
            <a:endParaRPr lang="en-US" dirty="0"/>
          </a:p>
        </p:txBody>
      </p:sp>
      <p:sp>
        <p:nvSpPr>
          <p:cNvPr id="3" name="Content Placeholder 2"/>
          <p:cNvSpPr>
            <a:spLocks noGrp="1"/>
          </p:cNvSpPr>
          <p:nvPr>
            <p:ph idx="1"/>
          </p:nvPr>
        </p:nvSpPr>
        <p:spPr/>
        <p:txBody>
          <a:bodyPr/>
          <a:lstStyle/>
          <a:p>
            <a:r>
              <a:rPr lang="en-US" dirty="0" smtClean="0"/>
              <a:t>Apprentice</a:t>
            </a:r>
          </a:p>
          <a:p>
            <a:pPr lvl="1"/>
            <a:r>
              <a:rPr lang="en-US" dirty="0" smtClean="0"/>
              <a:t>Attached to the Teacher</a:t>
            </a:r>
          </a:p>
          <a:p>
            <a:pPr lvl="1"/>
            <a:r>
              <a:rPr lang="en-US" dirty="0" smtClean="0"/>
              <a:t>Identified with the Teacher</a:t>
            </a:r>
          </a:p>
          <a:p>
            <a:pPr lvl="1"/>
            <a:r>
              <a:rPr lang="en-US" dirty="0" smtClean="0"/>
              <a:t>Learned &amp; Lived with the Teacher</a:t>
            </a:r>
          </a:p>
          <a:p>
            <a:r>
              <a:rPr lang="en-US" dirty="0" smtClean="0"/>
              <a:t>“A Personal Attachment” which shapes the whole life</a:t>
            </a:r>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“Disciple:” The Triple Attachment</a:t>
            </a:r>
            <a:endParaRPr lang="en-US" dirty="0"/>
          </a:p>
        </p:txBody>
      </p:sp>
      <p:sp>
        <p:nvSpPr>
          <p:cNvPr id="3" name="Content Placeholder 2"/>
          <p:cNvSpPr>
            <a:spLocks noGrp="1"/>
          </p:cNvSpPr>
          <p:nvPr>
            <p:ph idx="1"/>
          </p:nvPr>
        </p:nvSpPr>
        <p:spPr/>
        <p:txBody>
          <a:bodyPr/>
          <a:lstStyle/>
          <a:p>
            <a:pPr marL="514350" indent="-514350">
              <a:buClr>
                <a:srgbClr val="008000"/>
              </a:buClr>
              <a:buSzPct val="120000"/>
              <a:buFont typeface="+mj-ea"/>
              <a:buAutoNum type="circleNumDbPlain"/>
            </a:pPr>
            <a:r>
              <a:rPr lang="en-US" dirty="0" smtClean="0"/>
              <a:t>Bond of Guidance: “Follow Me”</a:t>
            </a:r>
          </a:p>
          <a:p>
            <a:pPr marL="514350" indent="-514350">
              <a:buClr>
                <a:srgbClr val="008000"/>
              </a:buClr>
              <a:buSzPct val="120000"/>
              <a:buFont typeface="+mj-ea"/>
              <a:buAutoNum type="circleNumDbPlain"/>
            </a:pPr>
            <a:r>
              <a:rPr lang="en-US" dirty="0" smtClean="0"/>
              <a:t>Bond of Teaching: John 17:8</a:t>
            </a:r>
          </a:p>
          <a:p>
            <a:pPr marL="514350" indent="-514350">
              <a:buClr>
                <a:srgbClr val="008000"/>
              </a:buClr>
              <a:buSzPct val="120000"/>
              <a:buFont typeface="+mj-ea"/>
              <a:buAutoNum type="circleNumDbPlain"/>
            </a:pPr>
            <a:r>
              <a:rPr lang="en-US" dirty="0" smtClean="0"/>
              <a:t>Bond of Life: John 6:68</a:t>
            </a:r>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The 12 Disciples Learn?</a:t>
            </a:r>
            <a:endParaRPr lang="en-US" dirty="0"/>
          </a:p>
        </p:txBody>
      </p:sp>
      <p:sp>
        <p:nvSpPr>
          <p:cNvPr id="3" name="Content Placeholder 2"/>
          <p:cNvSpPr>
            <a:spLocks noGrp="1"/>
          </p:cNvSpPr>
          <p:nvPr>
            <p:ph idx="1"/>
          </p:nvPr>
        </p:nvSpPr>
        <p:spPr/>
        <p:txBody>
          <a:bodyPr/>
          <a:lstStyle/>
          <a:p>
            <a:r>
              <a:rPr lang="en-US" i="1" dirty="0" smtClean="0"/>
              <a:t>A willingness to follow</a:t>
            </a:r>
          </a:p>
          <a:p>
            <a:r>
              <a:rPr lang="en-US" i="1" dirty="0" smtClean="0"/>
              <a:t>To forsake all to follow</a:t>
            </a:r>
          </a:p>
          <a:p>
            <a:r>
              <a:rPr lang="en-US" i="1" dirty="0" smtClean="0"/>
              <a:t>Cross-bearing</a:t>
            </a:r>
            <a:endParaRPr lang="en-US" i="1"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&amp; His Jewish Home</a:t>
            </a:r>
            <a:endParaRPr lang="en-US" dirty="0"/>
          </a:p>
        </p:txBody>
      </p:sp>
      <p:sp>
        <p:nvSpPr>
          <p:cNvPr id="3" name="Content Placeholder 2"/>
          <p:cNvSpPr>
            <a:spLocks noGrp="1"/>
          </p:cNvSpPr>
          <p:nvPr>
            <p:ph idx="1"/>
          </p:nvPr>
        </p:nvSpPr>
        <p:spPr/>
        <p:txBody>
          <a:bodyPr>
            <a:normAutofit lnSpcReduction="10000"/>
          </a:bodyPr>
          <a:lstStyle/>
          <a:p>
            <a:pPr marL="514350" indent="-514350">
              <a:buClr>
                <a:srgbClr val="008000"/>
              </a:buClr>
              <a:buSzPct val="120000"/>
              <a:buFont typeface="+mj-ea"/>
              <a:buAutoNum type="circleNumDbPlain"/>
            </a:pPr>
            <a:r>
              <a:rPr lang="en-US" b="1" dirty="0" smtClean="0"/>
              <a:t> Character of God</a:t>
            </a:r>
          </a:p>
          <a:p>
            <a:pPr lvl="1"/>
            <a:r>
              <a:rPr lang="en-US" dirty="0" smtClean="0"/>
              <a:t>“Hear, O Israel: The Lord our God, the Lord is One”</a:t>
            </a:r>
          </a:p>
          <a:p>
            <a:r>
              <a:rPr lang="en-US" b="1" dirty="0" smtClean="0"/>
              <a:t>Joseph</a:t>
            </a:r>
          </a:p>
          <a:p>
            <a:pPr lvl="1"/>
            <a:r>
              <a:rPr lang="en-US" dirty="0" smtClean="0"/>
              <a:t>A righteous man, Matt. 1:18-19</a:t>
            </a:r>
          </a:p>
          <a:p>
            <a:r>
              <a:rPr lang="en-US" b="1" dirty="0" smtClean="0"/>
              <a:t>Mary</a:t>
            </a:r>
          </a:p>
          <a:p>
            <a:pPr lvl="1"/>
            <a:r>
              <a:rPr lang="en-US" dirty="0" smtClean="0"/>
              <a:t>A woman of grace &amp; beauty, Lk. 2:28-31, 38</a:t>
            </a:r>
          </a:p>
          <a:p>
            <a:r>
              <a:rPr lang="en-US" b="1" dirty="0" smtClean="0"/>
              <a:t>Luke 2:40 </a:t>
            </a:r>
            <a:r>
              <a:rPr lang="en-US" dirty="0" smtClean="0"/>
              <a:t>– </a:t>
            </a:r>
            <a:r>
              <a:rPr lang="en-US" i="1" dirty="0" smtClean="0"/>
              <a:t>“And the Child grew and became strong in spirit, filled with wisdom; and the grace of God was upon Him”</a:t>
            </a:r>
            <a:endParaRPr lang="en-US" i="1"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&amp; His Jewish Home</a:t>
            </a:r>
            <a:endParaRPr lang="en-US" dirty="0"/>
          </a:p>
        </p:txBody>
      </p:sp>
      <p:sp>
        <p:nvSpPr>
          <p:cNvPr id="3" name="Content Placeholder 2"/>
          <p:cNvSpPr>
            <a:spLocks noGrp="1"/>
          </p:cNvSpPr>
          <p:nvPr>
            <p:ph idx="1"/>
          </p:nvPr>
        </p:nvSpPr>
        <p:spPr/>
        <p:txBody>
          <a:bodyPr>
            <a:normAutofit lnSpcReduction="10000"/>
          </a:bodyPr>
          <a:lstStyle/>
          <a:p>
            <a:r>
              <a:rPr lang="en-US" b="1" dirty="0" smtClean="0"/>
              <a:t>Luke 2 </a:t>
            </a:r>
            <a:r>
              <a:rPr lang="en-US" dirty="0" smtClean="0"/>
              <a:t>–</a:t>
            </a:r>
          </a:p>
          <a:p>
            <a:pPr lvl="1"/>
            <a:r>
              <a:rPr lang="en-US" i="1" dirty="0" smtClean="0"/>
              <a:t>Parents faithful to God in daily lives, v. 39</a:t>
            </a:r>
          </a:p>
          <a:p>
            <a:pPr lvl="1"/>
            <a:r>
              <a:rPr lang="en-US" i="1" dirty="0" smtClean="0"/>
              <a:t>Faithful in their worship, v. 41</a:t>
            </a:r>
          </a:p>
          <a:p>
            <a:pPr lvl="1"/>
            <a:r>
              <a:rPr lang="en-US" i="1" dirty="0" smtClean="0"/>
              <a:t>Allowed their Child more freedom with age, vv. 43-44</a:t>
            </a:r>
          </a:p>
          <a:p>
            <a:pPr lvl="1"/>
            <a:r>
              <a:rPr lang="en-US" i="1" dirty="0" smtClean="0"/>
              <a:t>Remained concerned for His well-being, v. 48</a:t>
            </a:r>
          </a:p>
          <a:p>
            <a:pPr lvl="1"/>
            <a:r>
              <a:rPr lang="en-US" i="1" dirty="0" smtClean="0"/>
              <a:t>Not threatened by His development, vv. 49-51</a:t>
            </a:r>
          </a:p>
          <a:p>
            <a:r>
              <a:rPr lang="en-US" i="1" dirty="0" smtClean="0"/>
              <a:t>“Jesus increased in wisdom and stature, and in favor with God and men” – v. 52.</a:t>
            </a:r>
            <a:endParaRPr lang="en-US" i="1"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&amp; His Jewish Home</a:t>
            </a:r>
            <a:endParaRPr lang="en-US" dirty="0"/>
          </a:p>
        </p:txBody>
      </p:sp>
      <p:sp>
        <p:nvSpPr>
          <p:cNvPr id="3" name="Content Placeholder 2"/>
          <p:cNvSpPr>
            <a:spLocks noGrp="1"/>
          </p:cNvSpPr>
          <p:nvPr>
            <p:ph idx="1"/>
          </p:nvPr>
        </p:nvSpPr>
        <p:spPr/>
        <p:txBody>
          <a:bodyPr/>
          <a:lstStyle/>
          <a:p>
            <a:pPr marL="514350" indent="-514350">
              <a:buClr>
                <a:srgbClr val="008000"/>
              </a:buClr>
              <a:buSzPct val="120000"/>
              <a:buFont typeface="+mj-ea"/>
              <a:buAutoNum type="circleNumDbPlain" startAt="2"/>
            </a:pPr>
            <a:r>
              <a:rPr lang="en-US" b="1" dirty="0" smtClean="0"/>
              <a:t> Love for God</a:t>
            </a:r>
          </a:p>
          <a:p>
            <a:pPr lvl="1"/>
            <a:r>
              <a:rPr lang="en-US" i="1" dirty="0" smtClean="0"/>
              <a:t>“Love the Lord your God with all your heart and with all your soul and with all your strength” </a:t>
            </a:r>
            <a:r>
              <a:rPr lang="en-US" dirty="0" smtClean="0"/>
              <a:t>– Deut. 6:5</a:t>
            </a:r>
          </a:p>
          <a:p>
            <a:pPr lvl="1"/>
            <a:r>
              <a:rPr lang="en-US" dirty="0" smtClean="0"/>
              <a:t>Prayer, Dan. 6:10</a:t>
            </a:r>
          </a:p>
          <a:p>
            <a:pPr lvl="1"/>
            <a:r>
              <a:rPr lang="en-US" dirty="0" smtClean="0"/>
              <a:t>Unhurried Bible Study</a:t>
            </a:r>
          </a:p>
          <a:p>
            <a:pPr lvl="1"/>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&amp; His Jewish Home</a:t>
            </a:r>
            <a:endParaRPr lang="en-US" dirty="0"/>
          </a:p>
        </p:txBody>
      </p:sp>
      <p:sp>
        <p:nvSpPr>
          <p:cNvPr id="3" name="Content Placeholder 2"/>
          <p:cNvSpPr>
            <a:spLocks noGrp="1"/>
          </p:cNvSpPr>
          <p:nvPr>
            <p:ph idx="1"/>
          </p:nvPr>
        </p:nvSpPr>
        <p:spPr/>
        <p:txBody>
          <a:bodyPr/>
          <a:lstStyle/>
          <a:p>
            <a:pPr marL="514350" indent="-514350">
              <a:buClr>
                <a:srgbClr val="008000"/>
              </a:buClr>
              <a:buSzPct val="120000"/>
              <a:buFont typeface="+mj-ea"/>
              <a:buAutoNum type="circleNumDbPlain" startAt="3"/>
            </a:pPr>
            <a:r>
              <a:rPr lang="en-US" b="1" dirty="0" smtClean="0"/>
              <a:t> Feeding on God’s Word</a:t>
            </a:r>
          </a:p>
          <a:p>
            <a:pPr lvl="1"/>
            <a:r>
              <a:rPr lang="en-US" i="1" dirty="0" smtClean="0"/>
              <a:t>“And these words which I command you today shall be in your heart,…” </a:t>
            </a:r>
            <a:r>
              <a:rPr lang="en-US" dirty="0" smtClean="0"/>
              <a:t>– Deut. 6:6</a:t>
            </a:r>
          </a:p>
          <a:p>
            <a:pPr lvl="1"/>
            <a:r>
              <a:rPr lang="en-US" dirty="0" smtClean="0"/>
              <a:t>God’s Word is sweeter than honey &amp; the honeycomb! Ps. 19:10</a:t>
            </a:r>
          </a:p>
          <a:p>
            <a:pPr lvl="1"/>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&amp; His Jewish Home</a:t>
            </a:r>
            <a:endParaRPr lang="en-US" dirty="0"/>
          </a:p>
        </p:txBody>
      </p:sp>
      <p:sp>
        <p:nvSpPr>
          <p:cNvPr id="3" name="Content Placeholder 2"/>
          <p:cNvSpPr>
            <a:spLocks noGrp="1"/>
          </p:cNvSpPr>
          <p:nvPr>
            <p:ph idx="1"/>
          </p:nvPr>
        </p:nvSpPr>
        <p:spPr/>
        <p:txBody>
          <a:bodyPr/>
          <a:lstStyle/>
          <a:p>
            <a:pPr marL="514350" indent="-514350">
              <a:buClr>
                <a:srgbClr val="008000"/>
              </a:buClr>
              <a:buSzPct val="120000"/>
              <a:buFont typeface="+mj-ea"/>
              <a:buAutoNum type="circleNumDbPlain" startAt="4"/>
            </a:pPr>
            <a:r>
              <a:rPr lang="en-US" b="1" dirty="0" smtClean="0"/>
              <a:t> Daily Applications</a:t>
            </a:r>
          </a:p>
          <a:p>
            <a:pPr lvl="1"/>
            <a:r>
              <a:rPr lang="en-US" i="1" dirty="0" smtClean="0"/>
              <a:t>“You shall teach them diligently to your children, and shall talk of them when you sit in your house, when you walk by the way, when you lie down and when you rise up” </a:t>
            </a:r>
            <a:r>
              <a:rPr lang="en-US" dirty="0" smtClean="0"/>
              <a:t>– Deut. 6:7</a:t>
            </a:r>
          </a:p>
          <a:p>
            <a:pPr lvl="2"/>
            <a:r>
              <a:rPr lang="en-US" dirty="0" smtClean="0"/>
              <a:t>“Teach them diligently” = sharpen the sword</a:t>
            </a:r>
          </a:p>
          <a:p>
            <a:pPr lvl="1"/>
            <a:endParaRPr lang="en-US"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TS1020378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C53437-6DDD-45FB-9E0F-373E351940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TS102037812.potx</Template>
  <TotalTime>35</TotalTime>
  <Words>645</Words>
  <Application>Microsoft Macintosh PowerPoint</Application>
  <PresentationFormat>On-screen Show (4:3)</PresentationFormat>
  <Paragraphs>58</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TS102037812</vt:lpstr>
      <vt:lpstr>Discipleship in the Home</vt:lpstr>
      <vt:lpstr>“Disciple”</vt:lpstr>
      <vt:lpstr>“Disciple:” The Triple Attachment</vt:lpstr>
      <vt:lpstr>What Did The 12 Disciples Learn?</vt:lpstr>
      <vt:lpstr>Jesus &amp; His Jewish Home</vt:lpstr>
      <vt:lpstr>Jesus &amp; His Jewish Home</vt:lpstr>
      <vt:lpstr>Jesus &amp; His Jewish Home</vt:lpstr>
      <vt:lpstr>Jesus &amp; His Jewish Home</vt:lpstr>
      <vt:lpstr>Jesus &amp; His Jewish Home</vt:lpstr>
      <vt:lpstr>Jesus &amp; His Jewish Home</vt:lpstr>
      <vt:lpstr>Jesus &amp; His Jewish Home</vt:lpstr>
      <vt:lpstr>Conclusion</vt:lpstr>
    </vt:vector>
  </TitlesOfParts>
  <Company>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in the Home</dc:title>
  <dc:subject/>
  <dc:creator>Alan Goff</dc:creator>
  <cp:keywords/>
  <dc:description/>
  <cp:lastModifiedBy>Alan Goff</cp:lastModifiedBy>
  <cp:revision>11</cp:revision>
  <dcterms:created xsi:type="dcterms:W3CDTF">2013-02-01T19:47:41Z</dcterms:created>
  <dcterms:modified xsi:type="dcterms:W3CDTF">2013-02-01T19:48:22Z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TC020378129991</vt:lpwstr>
  </property>
</Properties>
</file>