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1"/>
  </p:sldMasterIdLst>
  <p:notesMasterIdLst>
    <p:notesMasterId r:id="rId17"/>
  </p:notesMasterIdLst>
  <p:sldIdLst>
    <p:sldId id="259" r:id="rId2"/>
    <p:sldId id="260" r:id="rId3"/>
    <p:sldId id="256" r:id="rId4"/>
    <p:sldId id="261" r:id="rId5"/>
    <p:sldId id="257" r:id="rId6"/>
    <p:sldId id="264" r:id="rId7"/>
    <p:sldId id="265" r:id="rId8"/>
    <p:sldId id="263" r:id="rId9"/>
    <p:sldId id="270" r:id="rId10"/>
    <p:sldId id="271" r:id="rId11"/>
    <p:sldId id="266" r:id="rId12"/>
    <p:sldId id="267" r:id="rId13"/>
    <p:sldId id="268" r:id="rId14"/>
    <p:sldId id="262" r:id="rId15"/>
    <p:sldId id="272" r:id="rId16"/>
  </p:sldIdLst>
  <p:sldSz cx="9144000" cy="6858000" type="screen4x3"/>
  <p:notesSz cx="6858000" cy="9144000"/>
  <p:embeddedFontLst>
    <p:embeddedFont>
      <p:font typeface="Arial Black" panose="020B0A04020102020204" pitchFamily="34" charset="0"/>
      <p:bold r:id="rId18"/>
    </p:embeddedFont>
    <p:embeddedFont>
      <p:font typeface="Franklin Gothic Medium" panose="020B0603020102020204" pitchFamily="34" charset="0"/>
      <p:regular r:id="rId19"/>
      <p:italic r:id="rId20"/>
    </p:embeddedFont>
    <p:embeddedFont>
      <p:font typeface="Franklin Gothic Medium Cond" panose="020B0606030402020204" pitchFamily="34" charset="0"/>
      <p:regular r:id="rId21"/>
    </p:embeddedFont>
    <p:embeddedFont>
      <p:font typeface="Wingdings 3" panose="05040102010807070707" pitchFamily="18" charset="2"/>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349" autoAdjust="0"/>
  </p:normalViewPr>
  <p:slideViewPr>
    <p:cSldViewPr snapToGrid="0">
      <p:cViewPr>
        <p:scale>
          <a:sx n="60" d="100"/>
          <a:sy n="60" d="100"/>
        </p:scale>
        <p:origin x="1068"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62091-DA9F-4561-AA8B-F7BC9124400D}" type="datetimeFigureOut">
              <a:rPr lang="en-US" smtClean="0"/>
              <a:t>3/22/2014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A770F-4EE9-48D2-A723-99C323DBD455}" type="slidenum">
              <a:rPr lang="en-US" smtClean="0"/>
              <a:t>‹#›</a:t>
            </a:fld>
            <a:endParaRPr lang="en-US"/>
          </a:p>
        </p:txBody>
      </p:sp>
    </p:spTree>
    <p:extLst>
      <p:ext uri="{BB962C8B-B14F-4D97-AF65-F5344CB8AC3E}">
        <p14:creationId xmlns:p14="http://schemas.microsoft.com/office/powerpoint/2010/main" val="221044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A770F-4EE9-48D2-A723-99C323DBD455}" type="slidenum">
              <a:rPr lang="en-US" smtClean="0"/>
              <a:t>9</a:t>
            </a:fld>
            <a:endParaRPr lang="en-US"/>
          </a:p>
        </p:txBody>
      </p:sp>
    </p:spTree>
    <p:extLst>
      <p:ext uri="{BB962C8B-B14F-4D97-AF65-F5344CB8AC3E}">
        <p14:creationId xmlns:p14="http://schemas.microsoft.com/office/powerpoint/2010/main" val="14865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A770F-4EE9-48D2-A723-99C323DBD455}" type="slidenum">
              <a:rPr lang="en-US" smtClean="0"/>
              <a:t>12</a:t>
            </a:fld>
            <a:endParaRPr lang="en-US"/>
          </a:p>
        </p:txBody>
      </p:sp>
    </p:spTree>
    <p:extLst>
      <p:ext uri="{BB962C8B-B14F-4D97-AF65-F5344CB8AC3E}">
        <p14:creationId xmlns:p14="http://schemas.microsoft.com/office/powerpoint/2010/main" val="260766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return insult for insult, or get angry when being unjustly accused or decide “not to take it anymore” at work or wherever, I’ve forgotten what is at stake and I’m suffering from wounded pride.</a:t>
            </a:r>
            <a:endParaRPr lang="en-US" dirty="0"/>
          </a:p>
        </p:txBody>
      </p:sp>
      <p:sp>
        <p:nvSpPr>
          <p:cNvPr id="4" name="Slide Number Placeholder 3"/>
          <p:cNvSpPr>
            <a:spLocks noGrp="1"/>
          </p:cNvSpPr>
          <p:nvPr>
            <p:ph type="sldNum" sz="quarter" idx="10"/>
          </p:nvPr>
        </p:nvSpPr>
        <p:spPr/>
        <p:txBody>
          <a:bodyPr/>
          <a:lstStyle/>
          <a:p>
            <a:fld id="{5DDA770F-4EE9-48D2-A723-99C323DBD455}" type="slidenum">
              <a:rPr lang="en-US" smtClean="0"/>
              <a:t>13</a:t>
            </a:fld>
            <a:endParaRPr lang="en-US"/>
          </a:p>
        </p:txBody>
      </p:sp>
    </p:spTree>
    <p:extLst>
      <p:ext uri="{BB962C8B-B14F-4D97-AF65-F5344CB8AC3E}">
        <p14:creationId xmlns:p14="http://schemas.microsoft.com/office/powerpoint/2010/main" val="2496309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n>
                  <a:solidFill>
                    <a:schemeClr val="accent1"/>
                  </a:solidFill>
                </a:ln>
                <a:effectLst>
                  <a:outerShdw blurRad="50800" dist="50800" dir="5400000" algn="ctr" rotWithShape="0">
                    <a:schemeClr val="tx1"/>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normAutofit/>
          </a:bodyPr>
          <a:lstStyle>
            <a:lvl1pPr marL="0" indent="0" algn="l">
              <a:buNone/>
              <a:defRPr sz="2400" b="1" cap="all">
                <a:solidFill>
                  <a:schemeClr val="accent1">
                    <a:lumMod val="60000"/>
                    <a:lumOff val="40000"/>
                  </a:schemeClr>
                </a:solidFill>
                <a:effectLst>
                  <a:outerShdw blurRad="50800" dist="50800" dir="5400000" algn="ctr" rotWithShape="0">
                    <a:schemeClr val="tx1"/>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3/22/2014</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0211752"/>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3/22/2014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62301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3/22/2014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851456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3/22/2014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29467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3/22/2014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0802444"/>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3/22/2014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887440"/>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3/22/2014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114705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3086D93-FCAC-47E0-A2EE-787E62CA814C}" type="datetimeFigureOut">
              <a:rPr lang="en-US" smtClean="0"/>
              <a:t>3/22/2014</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smtClean="0"/>
              <a:t>
              </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7047245"/>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3/22/2014</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166489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b="1">
                <a:ln>
                  <a:solidFill>
                    <a:schemeClr val="accent1"/>
                  </a:solidFill>
                </a:ln>
                <a:effectLst>
                  <a:outerShdw blurRad="50800" dist="50800" dir="54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1041" y="2204580"/>
            <a:ext cx="8154443" cy="4384109"/>
          </a:xfrm>
        </p:spPr>
        <p:txBody>
          <a:bodyPr/>
          <a:lstStyle>
            <a:lvl1pPr>
              <a:defRPr sz="2800" b="1">
                <a:ln>
                  <a:noFill/>
                </a:ln>
                <a:effectLst>
                  <a:outerShdw blurRad="50800" dist="50800" dir="5400000" algn="ctr" rotWithShape="0">
                    <a:schemeClr val="bg1"/>
                  </a:outerShdw>
                </a:effectLst>
                <a:latin typeface="Franklin Gothic Medium" panose="020B0603020102020204" pitchFamily="34" charset="0"/>
              </a:defRPr>
            </a:lvl1pPr>
            <a:lvl2pPr>
              <a:defRPr sz="2400" b="0">
                <a:ln>
                  <a:noFill/>
                </a:ln>
                <a:effectLst>
                  <a:outerShdw blurRad="50800" dist="50800" dir="5400000" algn="ctr" rotWithShape="0">
                    <a:schemeClr val="bg1"/>
                  </a:outerShdw>
                </a:effectLst>
                <a:latin typeface="Franklin Gothic Medium" panose="020B0603020102020204" pitchFamily="34" charset="0"/>
              </a:defRPr>
            </a:lvl2pPr>
            <a:lvl3pPr>
              <a:defRPr sz="2000" b="0">
                <a:ln>
                  <a:noFill/>
                </a:ln>
                <a:effectLst>
                  <a:outerShdw blurRad="50800" dist="50800" dir="5400000" algn="ctr" rotWithShape="0">
                    <a:schemeClr val="bg1"/>
                  </a:outerShdw>
                </a:effectLst>
                <a:latin typeface="Franklin Gothic Medium" panose="020B0603020102020204" pitchFamily="34" charset="0"/>
              </a:defRPr>
            </a:lvl3pPr>
            <a:lvl4pPr>
              <a:defRPr>
                <a:ln>
                  <a:noFill/>
                </a:ln>
                <a:effectLst>
                  <a:outerShdw blurRad="50800" dist="50800" dir="5400000" algn="ctr" rotWithShape="0">
                    <a:schemeClr val="bg1"/>
                  </a:outerShdw>
                </a:effectLst>
              </a:defRPr>
            </a:lvl4pPr>
            <a:lvl5pPr>
              <a:defRPr>
                <a:ln>
                  <a:noFill/>
                </a:ln>
                <a:effectLst>
                  <a:outerShdw blurRad="50800" dist="50800" dir="5400000" algn="ctr" rotWithShape="0">
                    <a:schemeClr val="bg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336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3"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3/22/2014</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80793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3/22/2014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026104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3/22/2014</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51893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3/22/2014</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38747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t>3/22/2014</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5850961"/>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3/22/2014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9582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3/22/2014</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1259068"/>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2BE451C3-0FF4-47C4-B829-773ADF60F88C}" type="datetimeFigureOut">
              <a:rPr lang="en-US" smtClean="0"/>
              <a:t>3/22/2014</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a:t>
            </a:r>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8891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p:randomBar dir="vert"/>
  </p:transition>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01041" y="2204580"/>
            <a:ext cx="8402327" cy="4384109"/>
          </a:xfrm>
        </p:spPr>
        <p:txBody>
          <a:bodyPr/>
          <a:lstStyle/>
          <a:p>
            <a:pPr marL="171450" indent="-171450">
              <a:buFont typeface="Arial" panose="020B0604020202020204" pitchFamily="34" charset="0"/>
              <a:buChar char="•"/>
            </a:pPr>
            <a:r>
              <a:rPr lang="en-US" dirty="0"/>
              <a:t>When </a:t>
            </a:r>
            <a:r>
              <a:rPr lang="en-US" dirty="0" smtClean="0"/>
              <a:t>we do </a:t>
            </a:r>
            <a:r>
              <a:rPr lang="en-US" dirty="0"/>
              <a:t>what is </a:t>
            </a:r>
            <a:r>
              <a:rPr lang="en-US" dirty="0" smtClean="0"/>
              <a:t>right, </a:t>
            </a:r>
            <a:r>
              <a:rPr lang="en-US" dirty="0"/>
              <a:t>others may be </a:t>
            </a:r>
            <a:r>
              <a:rPr lang="en-US" dirty="0" smtClean="0"/>
              <a:t>influenced to also do </a:t>
            </a:r>
            <a:r>
              <a:rPr lang="en-US" dirty="0"/>
              <a:t>what is right</a:t>
            </a:r>
            <a:r>
              <a:rPr lang="en-US" dirty="0" smtClean="0"/>
              <a:t>.</a:t>
            </a:r>
          </a:p>
          <a:p>
            <a:pPr marL="514350" lvl="1" indent="-171450">
              <a:buFont typeface="Arial" panose="020B0604020202020204" pitchFamily="34" charset="0"/>
              <a:buChar char="•"/>
            </a:pPr>
            <a:endParaRPr lang="en-US" dirty="0" smtClean="0"/>
          </a:p>
          <a:p>
            <a:pPr marL="514350" lvl="1" indent="-171450">
              <a:buFont typeface="Arial" panose="020B0604020202020204" pitchFamily="34" charset="0"/>
              <a:buChar char="•"/>
            </a:pPr>
            <a:r>
              <a:rPr lang="en-US" dirty="0" smtClean="0"/>
              <a:t>Our righteous influence will lead others to glorify God – Matthew 5:16</a:t>
            </a:r>
          </a:p>
          <a:p>
            <a:pPr marL="514350" lvl="1" indent="-171450">
              <a:buFont typeface="Arial" panose="020B0604020202020204" pitchFamily="34" charset="0"/>
              <a:buChar char="•"/>
            </a:pPr>
            <a:endParaRPr lang="en-US" dirty="0" smtClean="0"/>
          </a:p>
          <a:p>
            <a:pPr marL="514350" lvl="1" indent="-171450">
              <a:buFont typeface="Arial" panose="020B0604020202020204" pitchFamily="34" charset="0"/>
              <a:buChar char="•"/>
            </a:pPr>
            <a:r>
              <a:rPr lang="en-US" dirty="0" smtClean="0"/>
              <a:t>Even those </a:t>
            </a:r>
            <a:r>
              <a:rPr lang="en-US" dirty="0"/>
              <a:t>who would do evil to you </a:t>
            </a:r>
            <a:r>
              <a:rPr lang="en-US" dirty="0" smtClean="0"/>
              <a:t>can </a:t>
            </a:r>
            <a:r>
              <a:rPr lang="en-US" dirty="0"/>
              <a:t>be overcome by your doing good – Romans </a:t>
            </a:r>
            <a:r>
              <a:rPr lang="en-US" dirty="0" smtClean="0"/>
              <a:t>12:20-21</a:t>
            </a:r>
          </a:p>
          <a:p>
            <a:pPr marL="0" indent="0">
              <a:buNone/>
            </a:pPr>
            <a:endParaRPr lang="en-US" dirty="0"/>
          </a:p>
        </p:txBody>
      </p:sp>
    </p:spTree>
    <p:extLst>
      <p:ext uri="{BB962C8B-B14F-4D97-AF65-F5344CB8AC3E}">
        <p14:creationId xmlns:p14="http://schemas.microsoft.com/office/powerpoint/2010/main" val="15462585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 one is “getting away” with anything!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505967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Focus</a:t>
            </a:r>
            <a:endParaRPr lang="en-US" dirty="0"/>
          </a:p>
        </p:txBody>
      </p:sp>
      <p:sp>
        <p:nvSpPr>
          <p:cNvPr id="3" name="Content Placeholder 2"/>
          <p:cNvSpPr>
            <a:spLocks noGrp="1"/>
          </p:cNvSpPr>
          <p:nvPr>
            <p:ph idx="1"/>
          </p:nvPr>
        </p:nvSpPr>
        <p:spPr>
          <a:xfrm>
            <a:off x="501041" y="2204580"/>
            <a:ext cx="8434412" cy="4653420"/>
          </a:xfrm>
        </p:spPr>
        <p:txBody>
          <a:bodyPr>
            <a:normAutofit/>
          </a:bodyPr>
          <a:lstStyle/>
          <a:p>
            <a:r>
              <a:rPr lang="en-US" dirty="0" smtClean="0"/>
              <a:t>Don’t focus on how you are being treated, but on:</a:t>
            </a:r>
          </a:p>
          <a:p>
            <a:pPr lvl="1"/>
            <a:endParaRPr lang="en-US" b="0" dirty="0" smtClean="0"/>
          </a:p>
          <a:p>
            <a:pPr lvl="1"/>
            <a:r>
              <a:rPr lang="en-US" b="0" dirty="0" smtClean="0"/>
              <a:t>Treating others like you would want to be treated</a:t>
            </a:r>
          </a:p>
          <a:p>
            <a:pPr lvl="2"/>
            <a:r>
              <a:rPr lang="en-US" dirty="0" smtClean="0"/>
              <a:t>Matthew 7:12</a:t>
            </a:r>
          </a:p>
          <a:p>
            <a:pPr lvl="1"/>
            <a:endParaRPr lang="en-US" b="0" dirty="0" smtClean="0"/>
          </a:p>
          <a:p>
            <a:pPr lvl="1"/>
            <a:r>
              <a:rPr lang="en-US" b="0" dirty="0" smtClean="0"/>
              <a:t>Treating others like God would treat them</a:t>
            </a:r>
          </a:p>
          <a:p>
            <a:pPr lvl="2"/>
            <a:r>
              <a:rPr lang="en-US" dirty="0" smtClean="0"/>
              <a:t>Matthew 5:44-45; 1 Peter 2:21-23</a:t>
            </a:r>
          </a:p>
          <a:p>
            <a:pPr lvl="1"/>
            <a:endParaRPr lang="en-US" dirty="0" smtClean="0"/>
          </a:p>
        </p:txBody>
      </p:sp>
    </p:spTree>
    <p:extLst>
      <p:ext uri="{BB962C8B-B14F-4D97-AF65-F5344CB8AC3E}">
        <p14:creationId xmlns:p14="http://schemas.microsoft.com/office/powerpoint/2010/main" val="31147996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Focus</a:t>
            </a:r>
            <a:endParaRPr lang="en-US" dirty="0"/>
          </a:p>
        </p:txBody>
      </p:sp>
      <p:sp>
        <p:nvSpPr>
          <p:cNvPr id="3" name="Content Placeholder 2"/>
          <p:cNvSpPr>
            <a:spLocks noGrp="1"/>
          </p:cNvSpPr>
          <p:nvPr>
            <p:ph idx="1"/>
          </p:nvPr>
        </p:nvSpPr>
        <p:spPr>
          <a:xfrm>
            <a:off x="501041" y="2204580"/>
            <a:ext cx="8434412" cy="4653420"/>
          </a:xfrm>
        </p:spPr>
        <p:txBody>
          <a:bodyPr>
            <a:normAutofit/>
          </a:bodyPr>
          <a:lstStyle/>
          <a:p>
            <a:r>
              <a:rPr lang="en-US" dirty="0" smtClean="0"/>
              <a:t>Don’t focus on pleasing the other person</a:t>
            </a:r>
          </a:p>
          <a:p>
            <a:pPr lvl="1"/>
            <a:r>
              <a:rPr lang="en-US" b="0" dirty="0" smtClean="0"/>
              <a:t>Ephesians 6:6; Colossians 3:22</a:t>
            </a:r>
          </a:p>
          <a:p>
            <a:r>
              <a:rPr lang="en-US" dirty="0" smtClean="0"/>
              <a:t>Instead, focus on doing right to please God</a:t>
            </a:r>
          </a:p>
          <a:p>
            <a:pPr lvl="1"/>
            <a:r>
              <a:rPr lang="en-US" b="1" dirty="0"/>
              <a:t>Ephesians 6 </a:t>
            </a:r>
            <a:r>
              <a:rPr lang="en-US" b="0" dirty="0"/>
              <a:t>– </a:t>
            </a:r>
            <a:r>
              <a:rPr lang="en-US" b="0" i="1" dirty="0"/>
              <a:t>“as to Christ” </a:t>
            </a:r>
            <a:r>
              <a:rPr lang="en-US" sz="1800" b="0" dirty="0"/>
              <a:t>(vs. 5</a:t>
            </a:r>
            <a:r>
              <a:rPr lang="en-US" sz="1800" b="0" dirty="0" smtClean="0"/>
              <a:t>) </a:t>
            </a:r>
            <a:r>
              <a:rPr lang="en-US" b="0" dirty="0" smtClean="0"/>
              <a:t>; </a:t>
            </a:r>
            <a:r>
              <a:rPr lang="en-US" b="0" i="1" dirty="0"/>
              <a:t>“slaves of Christ” </a:t>
            </a:r>
            <a:r>
              <a:rPr lang="en-US" sz="1800" b="0" dirty="0"/>
              <a:t>(vs. 6)</a:t>
            </a:r>
            <a:r>
              <a:rPr lang="en-US" b="0" dirty="0"/>
              <a:t>; </a:t>
            </a:r>
            <a:r>
              <a:rPr lang="en-US" b="0" i="1" dirty="0"/>
              <a:t>“as to the Lord” </a:t>
            </a:r>
            <a:r>
              <a:rPr lang="en-US" sz="1800" b="0" dirty="0"/>
              <a:t>(vs. 7)</a:t>
            </a:r>
          </a:p>
          <a:p>
            <a:pPr lvl="1"/>
            <a:r>
              <a:rPr lang="en-US" b="1" dirty="0"/>
              <a:t>Colossians 3 </a:t>
            </a:r>
            <a:r>
              <a:rPr lang="en-US" b="0" dirty="0"/>
              <a:t>– </a:t>
            </a:r>
            <a:r>
              <a:rPr lang="en-US" b="0" i="1" dirty="0"/>
              <a:t>“fearing the </a:t>
            </a:r>
            <a:r>
              <a:rPr lang="en-US" b="0" i="1" dirty="0" smtClean="0"/>
              <a:t>Lord” </a:t>
            </a:r>
            <a:r>
              <a:rPr lang="en-US" sz="1800" b="0" dirty="0"/>
              <a:t>(vs. 22</a:t>
            </a:r>
            <a:r>
              <a:rPr lang="en-US" sz="1800" b="0" dirty="0" smtClean="0"/>
              <a:t>) </a:t>
            </a:r>
            <a:r>
              <a:rPr lang="en-US" b="0" dirty="0" smtClean="0"/>
              <a:t>; </a:t>
            </a:r>
            <a:r>
              <a:rPr lang="en-US" b="0" i="1" dirty="0"/>
              <a:t>“as for the Lord” </a:t>
            </a:r>
            <a:r>
              <a:rPr lang="en-US" sz="1800" b="0" dirty="0"/>
              <a:t>(vs. 23)</a:t>
            </a:r>
          </a:p>
          <a:p>
            <a:pPr lvl="1"/>
            <a:r>
              <a:rPr lang="en-US" b="1" dirty="0"/>
              <a:t>1 Timothy 6:1 </a:t>
            </a:r>
            <a:r>
              <a:rPr lang="en-US" b="0" dirty="0"/>
              <a:t>– </a:t>
            </a:r>
            <a:r>
              <a:rPr lang="en-US" b="0" i="1" dirty="0" smtClean="0"/>
              <a:t>“name of God and His doctrine”</a:t>
            </a:r>
          </a:p>
          <a:p>
            <a:pPr lvl="1"/>
            <a:r>
              <a:rPr lang="en-US" b="1" dirty="0" smtClean="0"/>
              <a:t>Titus 2:10 </a:t>
            </a:r>
            <a:r>
              <a:rPr lang="en-US" b="0" dirty="0" smtClean="0"/>
              <a:t>– </a:t>
            </a:r>
            <a:r>
              <a:rPr lang="en-US" b="0" i="1" dirty="0" smtClean="0"/>
              <a:t>“adorn the doctrine of God”</a:t>
            </a:r>
            <a:endParaRPr lang="en-US" b="0" i="1" dirty="0"/>
          </a:p>
          <a:p>
            <a:pPr lvl="2"/>
            <a:endParaRPr lang="en-US" dirty="0" smtClean="0"/>
          </a:p>
        </p:txBody>
      </p:sp>
    </p:spTree>
    <p:extLst>
      <p:ext uri="{BB962C8B-B14F-4D97-AF65-F5344CB8AC3E}">
        <p14:creationId xmlns:p14="http://schemas.microsoft.com/office/powerpoint/2010/main" val="6508410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0" y="2226503"/>
            <a:ext cx="7411286" cy="2550877"/>
          </a:xfrm>
        </p:spPr>
        <p:txBody>
          <a:bodyPr/>
          <a:lstStyle/>
          <a:p>
            <a:r>
              <a:rPr lang="en-US" sz="3600" dirty="0"/>
              <a:t>Our pride is not the issue </a:t>
            </a:r>
            <a:r>
              <a:rPr lang="en-US" sz="3600" dirty="0" smtClean="0"/>
              <a:t>here! Our </a:t>
            </a:r>
            <a:r>
              <a:rPr lang="en-US" sz="3600" dirty="0"/>
              <a:t>relationship to God </a:t>
            </a:r>
            <a:r>
              <a:rPr lang="en-US" sz="3600" dirty="0" smtClean="0"/>
              <a:t>and adorning His doctrine is at stake!</a:t>
            </a:r>
            <a:endParaRPr lang="en-US" sz="3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824646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Focus</a:t>
            </a:r>
            <a:endParaRPr lang="en-US" dirty="0"/>
          </a:p>
        </p:txBody>
      </p:sp>
      <p:sp>
        <p:nvSpPr>
          <p:cNvPr id="3" name="Content Placeholder 2"/>
          <p:cNvSpPr>
            <a:spLocks noGrp="1"/>
          </p:cNvSpPr>
          <p:nvPr>
            <p:ph idx="1"/>
          </p:nvPr>
        </p:nvSpPr>
        <p:spPr>
          <a:xfrm>
            <a:off x="501041" y="2204580"/>
            <a:ext cx="8338159" cy="4653420"/>
          </a:xfrm>
        </p:spPr>
        <p:txBody>
          <a:bodyPr>
            <a:normAutofit/>
          </a:bodyPr>
          <a:lstStyle/>
          <a:p>
            <a:r>
              <a:rPr lang="en-US" dirty="0" smtClean="0"/>
              <a:t>Don’t focus on how you are being treated, but on:</a:t>
            </a:r>
          </a:p>
          <a:p>
            <a:pPr lvl="1"/>
            <a:r>
              <a:rPr lang="en-US" b="0" dirty="0" smtClean="0"/>
              <a:t>Doing </a:t>
            </a:r>
            <a:r>
              <a:rPr lang="en-US" b="0" dirty="0"/>
              <a:t>right to receive a reward from </a:t>
            </a:r>
            <a:r>
              <a:rPr lang="en-US" b="0" dirty="0" smtClean="0"/>
              <a:t>God</a:t>
            </a:r>
          </a:p>
          <a:p>
            <a:pPr lvl="2"/>
            <a:r>
              <a:rPr lang="en-US" b="0" dirty="0" smtClean="0"/>
              <a:t>Not the other person </a:t>
            </a:r>
            <a:r>
              <a:rPr lang="en-US" b="0" dirty="0"/>
              <a:t>(though we may receive one from them)</a:t>
            </a:r>
          </a:p>
          <a:p>
            <a:pPr lvl="2"/>
            <a:r>
              <a:rPr lang="en-US" b="1" dirty="0"/>
              <a:t>Ephesians </a:t>
            </a:r>
            <a:r>
              <a:rPr lang="en-US" b="1" dirty="0" smtClean="0"/>
              <a:t>6:8</a:t>
            </a:r>
            <a:r>
              <a:rPr lang="en-US" b="1" dirty="0"/>
              <a:t> </a:t>
            </a:r>
            <a:r>
              <a:rPr lang="en-US" b="0" dirty="0"/>
              <a:t>– </a:t>
            </a:r>
            <a:r>
              <a:rPr lang="en-US" b="0" i="1" dirty="0" smtClean="0"/>
              <a:t>“knowing </a:t>
            </a:r>
            <a:r>
              <a:rPr lang="en-US" b="0" i="1" dirty="0"/>
              <a:t>that whatever good thing each one does, this he will receive back from the </a:t>
            </a:r>
            <a:r>
              <a:rPr lang="en-US" b="0" i="1" dirty="0" smtClean="0"/>
              <a:t>Lord”</a:t>
            </a:r>
          </a:p>
          <a:p>
            <a:pPr lvl="2"/>
            <a:r>
              <a:rPr lang="en-US" b="1" dirty="0"/>
              <a:t>Colossians 3:24 </a:t>
            </a:r>
            <a:r>
              <a:rPr lang="en-US" b="0" dirty="0"/>
              <a:t>– </a:t>
            </a:r>
            <a:r>
              <a:rPr lang="en-US" b="0" i="1" dirty="0" smtClean="0"/>
              <a:t>“knowing </a:t>
            </a:r>
            <a:r>
              <a:rPr lang="en-US" b="0" i="1" dirty="0"/>
              <a:t>that from the Lord you will receive the reward of the inheritance. It is the Lord Christ whom you serve</a:t>
            </a:r>
            <a:r>
              <a:rPr lang="en-US" b="0" i="1" dirty="0" smtClean="0"/>
              <a:t>.”</a:t>
            </a:r>
            <a:endParaRPr lang="en-US" b="0" i="1" dirty="0"/>
          </a:p>
          <a:p>
            <a:pPr lvl="2"/>
            <a:endParaRPr lang="en-US" b="0" dirty="0"/>
          </a:p>
          <a:p>
            <a:pPr lvl="2"/>
            <a:endParaRPr lang="en-US" b="0" dirty="0"/>
          </a:p>
        </p:txBody>
      </p:sp>
    </p:spTree>
    <p:extLst>
      <p:ext uri="{BB962C8B-B14F-4D97-AF65-F5344CB8AC3E}">
        <p14:creationId xmlns:p14="http://schemas.microsoft.com/office/powerpoint/2010/main" val="3091871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Right Actions</a:t>
            </a:r>
            <a:br>
              <a:rPr lang="en-US" dirty="0" smtClean="0"/>
            </a:br>
            <a:r>
              <a:rPr lang="en-US" dirty="0" smtClean="0"/>
              <a:t>Wrong Results</a:t>
            </a:r>
            <a:endParaRPr lang="en-US" dirty="0"/>
          </a:p>
        </p:txBody>
      </p:sp>
      <p:sp>
        <p:nvSpPr>
          <p:cNvPr id="3" name="Subtitle 2"/>
          <p:cNvSpPr>
            <a:spLocks noGrp="1"/>
          </p:cNvSpPr>
          <p:nvPr>
            <p:ph type="subTitle" idx="1"/>
          </p:nvPr>
        </p:nvSpPr>
        <p:spPr>
          <a:xfrm>
            <a:off x="866439" y="4777380"/>
            <a:ext cx="6930023" cy="861420"/>
          </a:xfrm>
        </p:spPr>
        <p:txBody>
          <a:bodyPr/>
          <a:lstStyle/>
          <a:p>
            <a:r>
              <a:rPr lang="en-US" dirty="0" smtClean="0"/>
              <a:t>Doing right in spite of wrong results</a:t>
            </a:r>
            <a:endParaRPr lang="en-US" dirty="0"/>
          </a:p>
        </p:txBody>
      </p:sp>
    </p:spTree>
    <p:extLst>
      <p:ext uri="{BB962C8B-B14F-4D97-AF65-F5344CB8AC3E}">
        <p14:creationId xmlns:p14="http://schemas.microsoft.com/office/powerpoint/2010/main" val="206615132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01041" y="2204580"/>
            <a:ext cx="8402327" cy="4384109"/>
          </a:xfrm>
        </p:spPr>
        <p:txBody>
          <a:bodyPr/>
          <a:lstStyle/>
          <a:p>
            <a:pPr marL="171450" indent="-171450">
              <a:buFont typeface="Arial" panose="020B0604020202020204" pitchFamily="34" charset="0"/>
              <a:buChar char="•"/>
            </a:pPr>
            <a:r>
              <a:rPr lang="en-US" dirty="0" smtClean="0"/>
              <a:t>However, there is no guarantee that our doing what is right will have it’s desired result.</a:t>
            </a:r>
          </a:p>
          <a:p>
            <a:pPr marL="514350" lvl="1" indent="-171450">
              <a:buFont typeface="Arial" panose="020B0604020202020204" pitchFamily="34" charset="0"/>
              <a:buChar char="•"/>
            </a:pPr>
            <a:endParaRPr lang="en-US" dirty="0" smtClean="0"/>
          </a:p>
          <a:p>
            <a:pPr marL="514350" lvl="1" indent="-171450">
              <a:buFont typeface="Arial" panose="020B0604020202020204" pitchFamily="34" charset="0"/>
              <a:buChar char="•"/>
            </a:pPr>
            <a:r>
              <a:rPr lang="en-US" dirty="0" smtClean="0"/>
              <a:t>Good </a:t>
            </a:r>
            <a:r>
              <a:rPr lang="en-US" dirty="0"/>
              <a:t>behavior and deeds </a:t>
            </a:r>
            <a:r>
              <a:rPr lang="en-US" b="1" i="1" u="sng" dirty="0"/>
              <a:t>may</a:t>
            </a:r>
            <a:r>
              <a:rPr lang="en-US" dirty="0"/>
              <a:t> bring about a change in those who slander you – 1 Pet. 2:12; 3:16</a:t>
            </a:r>
          </a:p>
          <a:p>
            <a:pPr marL="514350" lvl="1" indent="-171450">
              <a:buFont typeface="Arial" panose="020B0604020202020204" pitchFamily="34" charset="0"/>
              <a:buChar char="•"/>
            </a:pPr>
            <a:endParaRPr lang="en-US" dirty="0" smtClean="0"/>
          </a:p>
          <a:p>
            <a:pPr marL="514350" lvl="1" indent="-171450">
              <a:buFont typeface="Arial" panose="020B0604020202020204" pitchFamily="34" charset="0"/>
              <a:buChar char="•"/>
            </a:pPr>
            <a:r>
              <a:rPr lang="en-US" dirty="0" smtClean="0"/>
              <a:t>A wife’s submission and respectful </a:t>
            </a:r>
            <a:r>
              <a:rPr lang="en-US" dirty="0"/>
              <a:t>behavior </a:t>
            </a:r>
            <a:r>
              <a:rPr lang="en-US" b="1" i="1" u="sng" dirty="0" smtClean="0"/>
              <a:t>may</a:t>
            </a:r>
            <a:r>
              <a:rPr lang="en-US" dirty="0" smtClean="0"/>
              <a:t> win her husband – 1 Peter 3:1-2</a:t>
            </a:r>
          </a:p>
          <a:p>
            <a:pPr marL="0" indent="0">
              <a:buNone/>
            </a:pPr>
            <a:endParaRPr lang="en-US" dirty="0"/>
          </a:p>
        </p:txBody>
      </p:sp>
    </p:spTree>
    <p:extLst>
      <p:ext uri="{BB962C8B-B14F-4D97-AF65-F5344CB8AC3E}">
        <p14:creationId xmlns:p14="http://schemas.microsoft.com/office/powerpoint/2010/main" val="5981466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Right Actions</a:t>
            </a:r>
            <a:br>
              <a:rPr lang="en-US" dirty="0" smtClean="0"/>
            </a:br>
            <a:r>
              <a:rPr lang="en-US" dirty="0" smtClean="0"/>
              <a:t>Wrong Results</a:t>
            </a:r>
            <a:endParaRPr lang="en-US" dirty="0"/>
          </a:p>
        </p:txBody>
      </p:sp>
      <p:sp>
        <p:nvSpPr>
          <p:cNvPr id="3" name="Subtitle 2"/>
          <p:cNvSpPr>
            <a:spLocks noGrp="1"/>
          </p:cNvSpPr>
          <p:nvPr>
            <p:ph type="subTitle" idx="1"/>
          </p:nvPr>
        </p:nvSpPr>
        <p:spPr>
          <a:xfrm>
            <a:off x="866439" y="4777380"/>
            <a:ext cx="6930023" cy="861420"/>
          </a:xfrm>
        </p:spPr>
        <p:txBody>
          <a:bodyPr/>
          <a:lstStyle/>
          <a:p>
            <a:r>
              <a:rPr lang="en-US" dirty="0" smtClean="0"/>
              <a:t>Doing right in spite of wrong results</a:t>
            </a:r>
            <a:endParaRPr lang="en-US" dirty="0"/>
          </a:p>
        </p:txBody>
      </p:sp>
    </p:spTree>
    <p:extLst>
      <p:ext uri="{BB962C8B-B14F-4D97-AF65-F5344CB8AC3E}">
        <p14:creationId xmlns:p14="http://schemas.microsoft.com/office/powerpoint/2010/main" val="178205101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right – regardless!</a:t>
            </a:r>
            <a:endParaRPr lang="en-US" dirty="0"/>
          </a:p>
        </p:txBody>
      </p:sp>
      <p:sp>
        <p:nvSpPr>
          <p:cNvPr id="3" name="Content Placeholder 2"/>
          <p:cNvSpPr>
            <a:spLocks noGrp="1"/>
          </p:cNvSpPr>
          <p:nvPr>
            <p:ph idx="1"/>
          </p:nvPr>
        </p:nvSpPr>
        <p:spPr>
          <a:xfrm>
            <a:off x="501041" y="2204580"/>
            <a:ext cx="8642959" cy="4384109"/>
          </a:xfrm>
        </p:spPr>
        <p:txBody>
          <a:bodyPr>
            <a:normAutofit/>
          </a:bodyPr>
          <a:lstStyle/>
          <a:p>
            <a:r>
              <a:rPr lang="en-US" dirty="0" smtClean="0"/>
              <a:t>I’m obligated to do what is right even if others do not</a:t>
            </a:r>
          </a:p>
          <a:p>
            <a:pPr lvl="1"/>
            <a:r>
              <a:rPr lang="en-US" dirty="0" smtClean="0"/>
              <a:t>Matthew 5:43-44, 46-47</a:t>
            </a:r>
          </a:p>
          <a:p>
            <a:endParaRPr lang="en-US" dirty="0" smtClean="0"/>
          </a:p>
          <a:p>
            <a:r>
              <a:rPr lang="en-US" dirty="0" smtClean="0"/>
              <a:t>We have sayings which reflect this: </a:t>
            </a:r>
          </a:p>
          <a:p>
            <a:pPr lvl="1"/>
            <a:r>
              <a:rPr lang="en-US" dirty="0" smtClean="0"/>
              <a:t>“Take the high road”</a:t>
            </a:r>
          </a:p>
          <a:p>
            <a:pPr lvl="1"/>
            <a:r>
              <a:rPr lang="en-US" dirty="0" smtClean="0"/>
              <a:t>“Be the bigger man”</a:t>
            </a:r>
          </a:p>
        </p:txBody>
      </p:sp>
    </p:spTree>
    <p:extLst>
      <p:ext uri="{BB962C8B-B14F-4D97-AF65-F5344CB8AC3E}">
        <p14:creationId xmlns:p14="http://schemas.microsoft.com/office/powerpoint/2010/main" val="68348717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Doing right – regardless!</a:t>
            </a:r>
          </a:p>
        </p:txBody>
      </p:sp>
      <p:sp>
        <p:nvSpPr>
          <p:cNvPr id="3" name="Content Placeholder 2"/>
          <p:cNvSpPr>
            <a:spLocks noGrp="1"/>
          </p:cNvSpPr>
          <p:nvPr>
            <p:ph idx="1"/>
          </p:nvPr>
        </p:nvSpPr>
        <p:spPr>
          <a:xfrm>
            <a:off x="501041" y="2204580"/>
            <a:ext cx="8154443" cy="4653420"/>
          </a:xfrm>
        </p:spPr>
        <p:txBody>
          <a:bodyPr>
            <a:normAutofit/>
          </a:bodyPr>
          <a:lstStyle/>
          <a:p>
            <a:r>
              <a:rPr lang="en-US" dirty="0" smtClean="0"/>
              <a:t>Husbands commanded to love their wives</a:t>
            </a:r>
          </a:p>
          <a:p>
            <a:pPr lvl="1"/>
            <a:r>
              <a:rPr lang="en-US" b="0" dirty="0" smtClean="0"/>
              <a:t>Ephesians 5:33</a:t>
            </a:r>
          </a:p>
          <a:p>
            <a:pPr lvl="1"/>
            <a:r>
              <a:rPr lang="en-US" b="0" dirty="0" smtClean="0"/>
              <a:t>Even if she remains contentious and disrespectful</a:t>
            </a:r>
          </a:p>
          <a:p>
            <a:endParaRPr lang="en-US" dirty="0" smtClean="0"/>
          </a:p>
          <a:p>
            <a:r>
              <a:rPr lang="en-US" dirty="0" smtClean="0"/>
              <a:t>Wives commanded to respect their husbands</a:t>
            </a:r>
          </a:p>
          <a:p>
            <a:pPr lvl="1"/>
            <a:r>
              <a:rPr lang="en-US" b="0" dirty="0" smtClean="0"/>
              <a:t>Ephesians 5:33; 1 Peter 3:1-2</a:t>
            </a:r>
          </a:p>
          <a:p>
            <a:pPr lvl="1"/>
            <a:r>
              <a:rPr lang="en-US" b="0" dirty="0" smtClean="0"/>
              <a:t>Even if he remains unloving and unbelieving</a:t>
            </a:r>
          </a:p>
        </p:txBody>
      </p:sp>
    </p:spTree>
    <p:extLst>
      <p:ext uri="{BB962C8B-B14F-4D97-AF65-F5344CB8AC3E}">
        <p14:creationId xmlns:p14="http://schemas.microsoft.com/office/powerpoint/2010/main" val="27950533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Doing right – regardless!</a:t>
            </a:r>
          </a:p>
        </p:txBody>
      </p:sp>
      <p:sp>
        <p:nvSpPr>
          <p:cNvPr id="3" name="Content Placeholder 2"/>
          <p:cNvSpPr>
            <a:spLocks noGrp="1"/>
          </p:cNvSpPr>
          <p:nvPr>
            <p:ph idx="1"/>
          </p:nvPr>
        </p:nvSpPr>
        <p:spPr>
          <a:xfrm>
            <a:off x="501041" y="2204580"/>
            <a:ext cx="8642959" cy="4653420"/>
          </a:xfrm>
        </p:spPr>
        <p:txBody>
          <a:bodyPr>
            <a:normAutofit/>
          </a:bodyPr>
          <a:lstStyle/>
          <a:p>
            <a:r>
              <a:rPr lang="en-US" dirty="0" smtClean="0"/>
              <a:t>Slaves commanded to submit to masters</a:t>
            </a:r>
          </a:p>
          <a:p>
            <a:pPr lvl="1"/>
            <a:r>
              <a:rPr lang="en-US" b="0" dirty="0" smtClean="0"/>
              <a:t>Ephesians 6:5; Colossians 3:22; Titus 2:9</a:t>
            </a:r>
          </a:p>
          <a:p>
            <a:pPr lvl="1"/>
            <a:r>
              <a:rPr lang="en-US" b="0" dirty="0" smtClean="0"/>
              <a:t>Even if they are unreasonable – 1 Peter 2:18</a:t>
            </a:r>
          </a:p>
          <a:p>
            <a:endParaRPr lang="en-US" dirty="0" smtClean="0"/>
          </a:p>
          <a:p>
            <a:r>
              <a:rPr lang="en-US" dirty="0" smtClean="0"/>
              <a:t>Masters also had instructions</a:t>
            </a:r>
          </a:p>
          <a:p>
            <a:pPr lvl="1"/>
            <a:r>
              <a:rPr lang="en-US" b="0" dirty="0" smtClean="0"/>
              <a:t>Stop threatening – Ephesians 6:9</a:t>
            </a:r>
          </a:p>
          <a:p>
            <a:pPr lvl="1"/>
            <a:r>
              <a:rPr lang="en-US" b="0" dirty="0" smtClean="0"/>
              <a:t>Be just and fair – Colossians 4:1</a:t>
            </a:r>
          </a:p>
          <a:p>
            <a:pPr lvl="1"/>
            <a:r>
              <a:rPr lang="en-US" b="0" dirty="0" smtClean="0"/>
              <a:t>Even if slaves were argumentative &amp; pilfering – Tit. 2:9-10</a:t>
            </a:r>
          </a:p>
          <a:p>
            <a:pPr lvl="1"/>
            <a:endParaRPr lang="en-US" dirty="0" smtClean="0"/>
          </a:p>
        </p:txBody>
      </p:sp>
    </p:spTree>
    <p:extLst>
      <p:ext uri="{BB962C8B-B14F-4D97-AF65-F5344CB8AC3E}">
        <p14:creationId xmlns:p14="http://schemas.microsoft.com/office/powerpoint/2010/main" val="24949444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0" y="2226503"/>
            <a:ext cx="7443371" cy="2550877"/>
          </a:xfrm>
        </p:spPr>
        <p:txBody>
          <a:bodyPr/>
          <a:lstStyle/>
          <a:p>
            <a:r>
              <a:rPr lang="en-US" sz="4000" dirty="0" smtClean="0"/>
              <a:t>How difficult would it be to do right toward those doing you wrong?</a:t>
            </a:r>
            <a:endParaRPr lang="en-US" sz="4000" dirty="0"/>
          </a:p>
        </p:txBody>
      </p:sp>
      <p:sp>
        <p:nvSpPr>
          <p:cNvPr id="5" name="Subtitle 4"/>
          <p:cNvSpPr>
            <a:spLocks noGrp="1"/>
          </p:cNvSpPr>
          <p:nvPr>
            <p:ph type="subTitle" idx="1"/>
          </p:nvPr>
        </p:nvSpPr>
        <p:spPr/>
        <p:txBody>
          <a:bodyPr/>
          <a:lstStyle/>
          <a:p>
            <a:r>
              <a:rPr lang="en-US" dirty="0" smtClean="0"/>
              <a:t>Remember Matthew 5:46-47</a:t>
            </a:r>
            <a:endParaRPr lang="en-US" dirty="0"/>
          </a:p>
        </p:txBody>
      </p:sp>
    </p:spTree>
    <p:extLst>
      <p:ext uri="{BB962C8B-B14F-4D97-AF65-F5344CB8AC3E}">
        <p14:creationId xmlns:p14="http://schemas.microsoft.com/office/powerpoint/2010/main" val="383749487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0" y="2226503"/>
            <a:ext cx="6176044" cy="2550877"/>
          </a:xfrm>
        </p:spPr>
        <p:txBody>
          <a:bodyPr/>
          <a:lstStyle/>
          <a:p>
            <a:r>
              <a:rPr lang="en-US" dirty="0" smtClean="0"/>
              <a:t>How can one do right, regardless?</a:t>
            </a:r>
            <a:endParaRPr lang="en-US" dirty="0"/>
          </a:p>
        </p:txBody>
      </p:sp>
      <p:sp>
        <p:nvSpPr>
          <p:cNvPr id="5" name="Subtitle 4"/>
          <p:cNvSpPr>
            <a:spLocks noGrp="1"/>
          </p:cNvSpPr>
          <p:nvPr>
            <p:ph type="subTitle" idx="1"/>
          </p:nvPr>
        </p:nvSpPr>
        <p:spPr/>
        <p:txBody>
          <a:bodyPr/>
          <a:lstStyle/>
          <a:p>
            <a:r>
              <a:rPr lang="en-US" dirty="0" smtClean="0"/>
              <a:t>A matter of focus</a:t>
            </a:r>
            <a:endParaRPr lang="en-US" dirty="0"/>
          </a:p>
        </p:txBody>
      </p:sp>
    </p:spTree>
    <p:extLst>
      <p:ext uri="{BB962C8B-B14F-4D97-AF65-F5344CB8AC3E}">
        <p14:creationId xmlns:p14="http://schemas.microsoft.com/office/powerpoint/2010/main" val="283470558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Focus</a:t>
            </a:r>
            <a:endParaRPr lang="en-US" dirty="0"/>
          </a:p>
        </p:txBody>
      </p:sp>
      <p:sp>
        <p:nvSpPr>
          <p:cNvPr id="3" name="Content Placeholder 2"/>
          <p:cNvSpPr>
            <a:spLocks noGrp="1"/>
          </p:cNvSpPr>
          <p:nvPr>
            <p:ph idx="1"/>
          </p:nvPr>
        </p:nvSpPr>
        <p:spPr>
          <a:xfrm>
            <a:off x="501041" y="2204580"/>
            <a:ext cx="8482538" cy="4653420"/>
          </a:xfrm>
        </p:spPr>
        <p:txBody>
          <a:bodyPr>
            <a:normAutofit lnSpcReduction="10000"/>
          </a:bodyPr>
          <a:lstStyle/>
          <a:p>
            <a:r>
              <a:rPr lang="en-US" dirty="0" smtClean="0"/>
              <a:t>Don’t focus on seeing that justice is done.</a:t>
            </a:r>
          </a:p>
          <a:p>
            <a:pPr lvl="1"/>
            <a:r>
              <a:rPr lang="en-US" b="1" dirty="0"/>
              <a:t>Romans </a:t>
            </a:r>
            <a:r>
              <a:rPr lang="en-US" b="1" dirty="0" smtClean="0"/>
              <a:t>12:17-19 </a:t>
            </a:r>
            <a:r>
              <a:rPr lang="en-US" dirty="0" smtClean="0"/>
              <a:t>– </a:t>
            </a:r>
            <a:r>
              <a:rPr lang="en-US" i="1" dirty="0" smtClean="0">
                <a:latin typeface="Franklin Gothic Medium Cond" panose="020B0606030402020204" pitchFamily="34" charset="0"/>
              </a:rPr>
              <a:t>“Never </a:t>
            </a:r>
            <a:r>
              <a:rPr lang="en-US" i="1" dirty="0">
                <a:latin typeface="Franklin Gothic Medium Cond" panose="020B0606030402020204" pitchFamily="34" charset="0"/>
              </a:rPr>
              <a:t>pay back evil for evil to anyone. Respect what is right in the sight of all men</a:t>
            </a:r>
            <a:r>
              <a:rPr lang="en-US" i="1" dirty="0" smtClean="0">
                <a:latin typeface="Franklin Gothic Medium Cond" panose="020B0606030402020204" pitchFamily="34" charset="0"/>
              </a:rPr>
              <a:t>. </a:t>
            </a:r>
            <a:r>
              <a:rPr lang="en-US" i="1" dirty="0">
                <a:latin typeface="Franklin Gothic Medium Cond" panose="020B0606030402020204" pitchFamily="34" charset="0"/>
              </a:rPr>
              <a:t>If possible, so far as it depends on you, be at peace with all men. </a:t>
            </a:r>
            <a:r>
              <a:rPr lang="en-US" i="1" dirty="0" smtClean="0">
                <a:latin typeface="Franklin Gothic Medium Cond" panose="020B0606030402020204" pitchFamily="34" charset="0"/>
              </a:rPr>
              <a:t>Never </a:t>
            </a:r>
            <a:r>
              <a:rPr lang="en-US" i="1" dirty="0">
                <a:latin typeface="Franklin Gothic Medium Cond" panose="020B0606030402020204" pitchFamily="34" charset="0"/>
              </a:rPr>
              <a:t>take your own revenge, beloved, but leave room for the wrath of God, for it is written, "VENGEANCE IS MINE, I WILL REPAY," says the Lord</a:t>
            </a:r>
            <a:r>
              <a:rPr lang="en-US" i="1" dirty="0" smtClean="0">
                <a:latin typeface="Franklin Gothic Medium Cond" panose="020B0606030402020204" pitchFamily="34" charset="0"/>
              </a:rPr>
              <a:t>.”</a:t>
            </a:r>
            <a:r>
              <a:rPr lang="en-US" i="1" dirty="0" smtClean="0"/>
              <a:t> </a:t>
            </a:r>
          </a:p>
          <a:p>
            <a:pPr lvl="1"/>
            <a:r>
              <a:rPr lang="en-US" b="1" dirty="0" smtClean="0"/>
              <a:t>Ephesians 6:9 </a:t>
            </a:r>
            <a:r>
              <a:rPr lang="en-US" dirty="0" smtClean="0"/>
              <a:t>– </a:t>
            </a:r>
            <a:r>
              <a:rPr lang="en-US" i="1" dirty="0" smtClean="0">
                <a:latin typeface="Franklin Gothic Medium Cond" panose="020B0606030402020204" pitchFamily="34" charset="0"/>
              </a:rPr>
              <a:t>“And </a:t>
            </a:r>
            <a:r>
              <a:rPr lang="en-US" i="1" dirty="0">
                <a:latin typeface="Franklin Gothic Medium Cond" panose="020B0606030402020204" pitchFamily="34" charset="0"/>
              </a:rPr>
              <a:t>masters, do the same things to them, and give up threatening, knowing that both their Master and yours is in heaven, and there is no partiality with Him</a:t>
            </a:r>
            <a:r>
              <a:rPr lang="en-US" i="1" dirty="0" smtClean="0">
                <a:latin typeface="Franklin Gothic Medium Cond" panose="020B0606030402020204" pitchFamily="34" charset="0"/>
              </a:rPr>
              <a:t>.”</a:t>
            </a:r>
          </a:p>
          <a:p>
            <a:pPr lvl="1"/>
            <a:r>
              <a:rPr lang="en-US" b="1" dirty="0"/>
              <a:t>Colossians 3:25 </a:t>
            </a:r>
            <a:r>
              <a:rPr lang="en-US" dirty="0"/>
              <a:t>– </a:t>
            </a:r>
            <a:r>
              <a:rPr lang="en-US" i="1" dirty="0" smtClean="0">
                <a:latin typeface="Franklin Gothic Medium Cond" panose="020B0606030402020204" pitchFamily="34" charset="0"/>
              </a:rPr>
              <a:t>“For </a:t>
            </a:r>
            <a:r>
              <a:rPr lang="en-US" i="1" dirty="0">
                <a:latin typeface="Franklin Gothic Medium Cond" panose="020B0606030402020204" pitchFamily="34" charset="0"/>
              </a:rPr>
              <a:t>he who does wrong will receive the consequences of the wrong which he has done, and that without partiality</a:t>
            </a:r>
            <a:r>
              <a:rPr lang="en-US" i="1" dirty="0" smtClean="0">
                <a:latin typeface="Franklin Gothic Medium Cond" panose="020B0606030402020204" pitchFamily="34" charset="0"/>
              </a:rPr>
              <a:t>.”</a:t>
            </a:r>
            <a:endParaRPr lang="en-US" i="1" dirty="0">
              <a:latin typeface="Franklin Gothic Medium Cond" panose="020B0606030402020204" pitchFamily="34" charset="0"/>
            </a:endParaRPr>
          </a:p>
          <a:p>
            <a:pPr lvl="1"/>
            <a:endParaRPr lang="en-US" dirty="0" smtClean="0"/>
          </a:p>
          <a:p>
            <a:pPr lvl="1"/>
            <a:endParaRPr lang="en-US" b="0" dirty="0" smtClean="0"/>
          </a:p>
          <a:p>
            <a:pPr lvl="1"/>
            <a:endParaRPr lang="en-US" dirty="0" smtClean="0"/>
          </a:p>
        </p:txBody>
      </p:sp>
    </p:spTree>
    <p:extLst>
      <p:ext uri="{BB962C8B-B14F-4D97-AF65-F5344CB8AC3E}">
        <p14:creationId xmlns:p14="http://schemas.microsoft.com/office/powerpoint/2010/main" val="2064316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1220</TotalTime>
  <Words>737</Words>
  <Application>Microsoft Office PowerPoint</Application>
  <PresentationFormat>On-screen Show (4:3)</PresentationFormat>
  <Paragraphs>78</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 Black</vt:lpstr>
      <vt:lpstr>Franklin Gothic Medium</vt:lpstr>
      <vt:lpstr>Franklin Gothic Medium Cond</vt:lpstr>
      <vt:lpstr>Wingdings 3</vt:lpstr>
      <vt:lpstr>Calibri</vt:lpstr>
      <vt:lpstr>Arial</vt:lpstr>
      <vt:lpstr>Ion Boardroom</vt:lpstr>
      <vt:lpstr>Introduction</vt:lpstr>
      <vt:lpstr>Introduction</vt:lpstr>
      <vt:lpstr>Right Actions Wrong Results</vt:lpstr>
      <vt:lpstr>Doing right – regardless!</vt:lpstr>
      <vt:lpstr>Doing right – regardless!</vt:lpstr>
      <vt:lpstr>Doing right – regardless!</vt:lpstr>
      <vt:lpstr>How difficult would it be to do right toward those doing you wrong?</vt:lpstr>
      <vt:lpstr>How can one do right, regardless?</vt:lpstr>
      <vt:lpstr>Correct Focus</vt:lpstr>
      <vt:lpstr>No one is “getting away” with anything!</vt:lpstr>
      <vt:lpstr>Correct Focus</vt:lpstr>
      <vt:lpstr>Correct Focus</vt:lpstr>
      <vt:lpstr>Our pride is not the issue here! Our relationship to God and adorning His doctrine is at stake!</vt:lpstr>
      <vt:lpstr>Correct Focus</vt:lpstr>
      <vt:lpstr>Right Actions Wrong 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Adonis Bailey</dc:creator>
  <cp:lastModifiedBy>Adonis Bailey</cp:lastModifiedBy>
  <cp:revision>29</cp:revision>
  <dcterms:created xsi:type="dcterms:W3CDTF">2014-03-22T16:42:08Z</dcterms:created>
  <dcterms:modified xsi:type="dcterms:W3CDTF">2014-03-23T13:02:38Z</dcterms:modified>
</cp:coreProperties>
</file>