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1E1C"/>
    <a:srgbClr val="2B2B2B"/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94664"/>
  </p:normalViewPr>
  <p:slideViewPr>
    <p:cSldViewPr snapToGrid="0" snapToObjects="1">
      <p:cViewPr varScale="1">
        <p:scale>
          <a:sx n="97" d="100"/>
          <a:sy n="97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30708" y="4452891"/>
            <a:ext cx="4317106" cy="23961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30708" y="4452891"/>
            <a:ext cx="4317106" cy="239611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7415" y="1772092"/>
            <a:ext cx="7010400" cy="245966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2977" y="514968"/>
            <a:ext cx="6837160" cy="43547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2977" y="514968"/>
            <a:ext cx="6837160" cy="43547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2977" y="514968"/>
            <a:ext cx="6837160" cy="43547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85284" y="4657060"/>
            <a:ext cx="3452037" cy="119084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B2B2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71E1C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71E1C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1E1C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1E1C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71E1C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84238" y="536099"/>
            <a:ext cx="6039218" cy="4354743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The Emphasis of the Lord’s Supper in the New Testament: </a:t>
            </a:r>
          </a:p>
          <a:p>
            <a:pPr marL="1371600" lvl="1"/>
            <a:r>
              <a:rPr lang="en-US" sz="3200" b="1" dirty="0" smtClean="0">
                <a:solidFill>
                  <a:schemeClr val="bg1"/>
                </a:solidFill>
              </a:rPr>
              <a:t>Matthew 26:26-29</a:t>
            </a:r>
          </a:p>
          <a:p>
            <a:pPr marL="1371600" lvl="1"/>
            <a:r>
              <a:rPr lang="en-US" sz="3200" b="1" dirty="0" smtClean="0">
                <a:solidFill>
                  <a:schemeClr val="bg1"/>
                </a:solidFill>
              </a:rPr>
              <a:t>Mark 14:22-25</a:t>
            </a:r>
          </a:p>
          <a:p>
            <a:pPr marL="1371600" lvl="1"/>
            <a:r>
              <a:rPr lang="en-US" sz="3200" b="1" dirty="0" smtClean="0">
                <a:solidFill>
                  <a:schemeClr val="bg1"/>
                </a:solidFill>
              </a:rPr>
              <a:t>Luke 22:17-20       </a:t>
            </a:r>
          </a:p>
          <a:p>
            <a:pPr marL="1371600" lvl="1"/>
            <a:r>
              <a:rPr lang="en-US" sz="3200" b="1" dirty="0" smtClean="0">
                <a:solidFill>
                  <a:schemeClr val="bg1"/>
                </a:solidFill>
              </a:rPr>
              <a:t>I Cor. 11:23-25.</a:t>
            </a:r>
          </a:p>
          <a:p>
            <a:pPr marL="457200" indent="-457200" algn="l">
              <a:buFont typeface="Arial"/>
              <a:buChar char="•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6840" y="2228969"/>
            <a:ext cx="6837160" cy="357098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Thanksgiving (Matt. 26:26-27; Mark 14:22, 23; Luke 22:19;       I Cor. 10:16).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Lord’s Supper (I Cor. 11:20).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Communal Participation            (I Cor. 10:16-17; 11:33).</a:t>
            </a:r>
          </a:p>
          <a:p>
            <a:pPr marL="457200" indent="-457200" algn="l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977" y="0"/>
            <a:ext cx="6837160" cy="119084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Purpose &amp; Meaning of the Lord’s Supper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9781" y="303036"/>
            <a:ext cx="6335318" cy="60449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“When </a:t>
            </a:r>
            <a:r>
              <a:rPr lang="en-US" dirty="0">
                <a:solidFill>
                  <a:schemeClr val="tx1"/>
                </a:solidFill>
              </a:rPr>
              <a:t>satisfying the needs of the flesh through </a:t>
            </a:r>
            <a:r>
              <a:rPr lang="en-US" dirty="0" smtClean="0">
                <a:solidFill>
                  <a:schemeClr val="tx1"/>
                </a:solidFill>
              </a:rPr>
              <a:t>‘eating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drinking’ </a:t>
            </a:r>
            <a:r>
              <a:rPr lang="en-US" dirty="0">
                <a:solidFill>
                  <a:schemeClr val="tx1"/>
                </a:solidFill>
              </a:rPr>
              <a:t>constitute </a:t>
            </a:r>
            <a:r>
              <a:rPr lang="en-US" dirty="0" smtClean="0">
                <a:solidFill>
                  <a:schemeClr val="tx1"/>
                </a:solidFill>
              </a:rPr>
              <a:t>‘an encounter with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dirty="0" smtClean="0">
                <a:solidFill>
                  <a:schemeClr val="tx1"/>
                </a:solidFill>
              </a:rPr>
              <a:t>God’ </a:t>
            </a:r>
            <a:r>
              <a:rPr lang="en-US" dirty="0">
                <a:solidFill>
                  <a:schemeClr val="tx1"/>
                </a:solidFill>
              </a:rPr>
              <a:t>and the actual </a:t>
            </a:r>
            <a:r>
              <a:rPr lang="en-US" dirty="0" smtClean="0">
                <a:solidFill>
                  <a:schemeClr val="tx1"/>
                </a:solidFill>
              </a:rPr>
              <a:t>‘divine </a:t>
            </a:r>
            <a:r>
              <a:rPr lang="en-US" dirty="0">
                <a:solidFill>
                  <a:schemeClr val="tx1"/>
                </a:solidFill>
              </a:rPr>
              <a:t>presence in our midst</a:t>
            </a:r>
            <a:r>
              <a:rPr lang="en-US" dirty="0" smtClean="0">
                <a:solidFill>
                  <a:schemeClr val="tx1"/>
                </a:solidFill>
              </a:rPr>
              <a:t>,’ </a:t>
            </a:r>
            <a:r>
              <a:rPr lang="en-US" dirty="0">
                <a:solidFill>
                  <a:schemeClr val="tx1"/>
                </a:solidFill>
              </a:rPr>
              <a:t>religion has degenerated into 	carnality and carnality </a:t>
            </a:r>
            <a:r>
              <a:rPr lang="en-US" dirty="0" smtClean="0">
                <a:solidFill>
                  <a:schemeClr val="tx1"/>
                </a:solidFill>
              </a:rPr>
              <a:t>is disguised </a:t>
            </a:r>
            <a:r>
              <a:rPr lang="en-US" dirty="0">
                <a:solidFill>
                  <a:schemeClr val="tx1"/>
                </a:solidFill>
              </a:rPr>
              <a:t>as piety.  </a:t>
            </a:r>
            <a:r>
              <a:rPr lang="en-US" dirty="0" smtClean="0">
                <a:solidFill>
                  <a:schemeClr val="tx1"/>
                </a:solidFill>
              </a:rPr>
              <a:t>‘God </a:t>
            </a:r>
            <a:r>
              <a:rPr lang="en-US" dirty="0">
                <a:solidFill>
                  <a:schemeClr val="tx1"/>
                </a:solidFill>
              </a:rPr>
              <a:t>is a Spirit: and they that worship him must </a:t>
            </a:r>
            <a:r>
              <a:rPr lang="en-US" dirty="0" smtClean="0">
                <a:solidFill>
                  <a:schemeClr val="tx1"/>
                </a:solidFill>
              </a:rPr>
              <a:t>worship </a:t>
            </a:r>
            <a:r>
              <a:rPr lang="en-US" dirty="0">
                <a:solidFill>
                  <a:schemeClr val="tx1"/>
                </a:solidFill>
              </a:rPr>
              <a:t>him in spirit and in </a:t>
            </a:r>
            <a:r>
              <a:rPr lang="en-US" dirty="0" smtClean="0">
                <a:solidFill>
                  <a:schemeClr val="tx1"/>
                </a:solidFill>
              </a:rPr>
              <a:t>truth’ </a:t>
            </a:r>
            <a:r>
              <a:rPr lang="en-US" dirty="0">
                <a:solidFill>
                  <a:schemeClr val="tx1"/>
                </a:solidFill>
              </a:rPr>
              <a:t>(Jn. 4:24).  True fellowship with God is a relationship with </a:t>
            </a:r>
            <a:r>
              <a:rPr lang="en-US" dirty="0" smtClean="0">
                <a:solidFill>
                  <a:schemeClr val="tx1"/>
                </a:solidFill>
              </a:rPr>
              <a:t>God </a:t>
            </a:r>
            <a:r>
              <a:rPr lang="en-US" dirty="0">
                <a:solidFill>
                  <a:schemeClr val="tx1"/>
                </a:solidFill>
              </a:rPr>
              <a:t>sustained by our living and obedient faith in His Word,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not </a:t>
            </a:r>
            <a:r>
              <a:rPr lang="en-US" dirty="0">
                <a:solidFill>
                  <a:schemeClr val="tx1"/>
                </a:solidFill>
              </a:rPr>
              <a:t>by feeding the </a:t>
            </a:r>
            <a:r>
              <a:rPr lang="en-US" dirty="0" smtClean="0">
                <a:solidFill>
                  <a:schemeClr val="tx1"/>
                </a:solidFill>
              </a:rPr>
              <a:t>flesh”</a:t>
            </a:r>
          </a:p>
          <a:p>
            <a:endParaRPr lang="en-US" baseline="30000" dirty="0" smtClean="0"/>
          </a:p>
          <a:p>
            <a:r>
              <a:rPr lang="en-US" baseline="30000" dirty="0" smtClean="0">
                <a:solidFill>
                  <a:srgbClr val="FFFFFF"/>
                </a:solidFill>
              </a:rPr>
              <a:t>Ron </a:t>
            </a:r>
            <a:r>
              <a:rPr lang="en-US" baseline="30000" dirty="0" err="1">
                <a:solidFill>
                  <a:srgbClr val="FFFFFF"/>
                </a:solidFill>
              </a:rPr>
              <a:t>Halbrook</a:t>
            </a:r>
            <a:r>
              <a:rPr lang="en-US" baseline="30000" dirty="0">
                <a:solidFill>
                  <a:srgbClr val="FFFFFF"/>
                </a:solidFill>
              </a:rPr>
              <a:t>, “Carnality Disguised As Piety: A Review of John Mark Hicks’ Come To The Table,”  </a:t>
            </a:r>
            <a:r>
              <a:rPr lang="en-US" i="1" baseline="30000" dirty="0">
                <a:solidFill>
                  <a:srgbClr val="FFFFFF"/>
                </a:solidFill>
              </a:rPr>
              <a:t>Truth Magazine</a:t>
            </a:r>
            <a:r>
              <a:rPr lang="en-US" baseline="30000" dirty="0">
                <a:solidFill>
                  <a:srgbClr val="FFFFFF"/>
                </a:solidFill>
              </a:rPr>
              <a:t> XLVII, 21 (6 Nov. 2003): 661-63 (21-23).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6840" y="3070562"/>
            <a:ext cx="6837160" cy="3570984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Thanksgiving </a:t>
            </a:r>
            <a:r>
              <a:rPr lang="en-US" sz="2400" b="1" dirty="0" smtClean="0">
                <a:solidFill>
                  <a:srgbClr val="000000"/>
                </a:solidFill>
              </a:rPr>
              <a:t>(Matt. 26:26-27; Mark 14:22, 23; Luke 22:19; I Cor. 10:16).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Lord’s Supper </a:t>
            </a:r>
            <a:r>
              <a:rPr lang="en-US" sz="2400" b="1" dirty="0" smtClean="0">
                <a:solidFill>
                  <a:srgbClr val="000000"/>
                </a:solidFill>
              </a:rPr>
              <a:t>(I Cor. 11:20).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Communal Participation                </a:t>
            </a:r>
            <a:r>
              <a:rPr lang="en-US" sz="2400" b="1" dirty="0" smtClean="0">
                <a:solidFill>
                  <a:srgbClr val="000000"/>
                </a:solidFill>
              </a:rPr>
              <a:t>(I Cor. 10:16-17; 11:33).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Memorial </a:t>
            </a:r>
            <a:r>
              <a:rPr lang="en-US" sz="2400" b="1" dirty="0" smtClean="0">
                <a:solidFill>
                  <a:srgbClr val="000000"/>
                </a:solidFill>
              </a:rPr>
              <a:t>(I Cor. 11:24-26).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Proclamation of the Future Coming of Christ </a:t>
            </a:r>
            <a:r>
              <a:rPr lang="en-US" sz="2400" b="1" dirty="0" smtClean="0">
                <a:solidFill>
                  <a:srgbClr val="000000"/>
                </a:solidFill>
              </a:rPr>
              <a:t>(I Cor. 11:26).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Sacrifice of the New Covenant </a:t>
            </a:r>
            <a:r>
              <a:rPr lang="en-US" sz="2400" b="1" dirty="0" smtClean="0">
                <a:solidFill>
                  <a:srgbClr val="000000"/>
                </a:solidFill>
              </a:rPr>
              <a:t>(Matt. 26:28).</a:t>
            </a:r>
          </a:p>
          <a:p>
            <a:pPr marL="457200" indent="-457200" algn="l">
              <a:buFont typeface="Arial"/>
              <a:buChar char="•"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977" y="0"/>
            <a:ext cx="6837160" cy="119084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Purpose &amp; Meaning of the Lord’s Supper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5670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82175" y="1284296"/>
            <a:ext cx="6522924" cy="5323431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Self-Examination                              (I Cor. 11:27-28). 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Confession of the Sacrifice of our Savior (I Cor. 11:26).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Loving unity, not division should characterize our fellowship </a:t>
            </a:r>
            <a:r>
              <a:rPr lang="en-US" sz="2800" b="1" dirty="0" smtClean="0">
                <a:solidFill>
                  <a:schemeClr val="tx1"/>
                </a:solidFill>
              </a:rPr>
              <a:t>(I Cor. 11:17, 18).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Devotion (Acts 2:42).</a:t>
            </a:r>
          </a:p>
          <a:p>
            <a:pPr marL="457200" indent="-457200" algn="l">
              <a:buFont typeface="Arial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Hopeful Joy (I Cor. 11:26)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7543" y="158942"/>
            <a:ext cx="59181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“This Do In 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Remembrance of Me”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68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287</TotalTime>
  <Words>327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PowerPoint Presentation</vt:lpstr>
      <vt:lpstr>PowerPoint Presentation</vt:lpstr>
      <vt:lpstr>The Purpose &amp; Meaning of the Lord’s Supper</vt:lpstr>
      <vt:lpstr>PowerPoint Presentation</vt:lpstr>
      <vt:lpstr>The Purpose &amp; Meaning of the Lord’s Supper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34</cp:revision>
  <dcterms:created xsi:type="dcterms:W3CDTF">2014-03-26T14:03:34Z</dcterms:created>
  <dcterms:modified xsi:type="dcterms:W3CDTF">2017-07-30T14:06:49Z</dcterms:modified>
</cp:coreProperties>
</file>