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52" r:id="rId3"/>
    <p:sldMasterId id="2147483653" r:id="rId4"/>
    <p:sldMasterId id="2147483728" r:id="rId5"/>
    <p:sldMasterId id="2147483740" r:id="rId6"/>
    <p:sldMasterId id="2147483752" r:id="rId7"/>
  </p:sldMasterIdLst>
  <p:notesMasterIdLst>
    <p:notesMasterId r:id="rId41"/>
  </p:notesMasterIdLst>
  <p:handoutMasterIdLst>
    <p:handoutMasterId r:id="rId42"/>
  </p:handoutMasterIdLst>
  <p:sldIdLst>
    <p:sldId id="286" r:id="rId8"/>
    <p:sldId id="345" r:id="rId9"/>
    <p:sldId id="332" r:id="rId10"/>
    <p:sldId id="333" r:id="rId11"/>
    <p:sldId id="334" r:id="rId12"/>
    <p:sldId id="335" r:id="rId13"/>
    <p:sldId id="313" r:id="rId14"/>
    <p:sldId id="316" r:id="rId15"/>
    <p:sldId id="317" r:id="rId16"/>
    <p:sldId id="262" r:id="rId17"/>
    <p:sldId id="311" r:id="rId18"/>
    <p:sldId id="312" r:id="rId19"/>
    <p:sldId id="310" r:id="rId20"/>
    <p:sldId id="322" r:id="rId21"/>
    <p:sldId id="323" r:id="rId22"/>
    <p:sldId id="337" r:id="rId23"/>
    <p:sldId id="338" r:id="rId24"/>
    <p:sldId id="343" r:id="rId25"/>
    <p:sldId id="344" r:id="rId26"/>
    <p:sldId id="315" r:id="rId27"/>
    <p:sldId id="324" r:id="rId28"/>
    <p:sldId id="318" r:id="rId29"/>
    <p:sldId id="327" r:id="rId30"/>
    <p:sldId id="328" r:id="rId31"/>
    <p:sldId id="319" r:id="rId32"/>
    <p:sldId id="326" r:id="rId33"/>
    <p:sldId id="320" r:id="rId34"/>
    <p:sldId id="325" r:id="rId35"/>
    <p:sldId id="341" r:id="rId36"/>
    <p:sldId id="339" r:id="rId37"/>
    <p:sldId id="340" r:id="rId38"/>
    <p:sldId id="342" r:id="rId39"/>
    <p:sldId id="283" r:id="rId4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FFCC"/>
    <a:srgbClr val="99CCFF"/>
    <a:srgbClr val="CCFF99"/>
    <a:srgbClr val="99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6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523" cy="466247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292" y="1"/>
            <a:ext cx="3037523" cy="466247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C00F74F8-865C-4DF1-9C3F-BC50048199BE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153"/>
            <a:ext cx="3037523" cy="466247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292" y="8830153"/>
            <a:ext cx="3037523" cy="466247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17B968EF-04E3-4A4E-9768-00697744C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60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81409802-4296-4964-82C6-FCAA77950169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5" tIns="46588" rIns="93175" bIns="4658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E2997919-CB8E-4CDC-9E3D-3537B5F91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83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7919-CB8E-4CDC-9E3D-3537B5F91C2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02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1D710-D76A-4DEB-AC65-7DD5815711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561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5E75A-49D7-44C1-AF8C-D602FAB656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74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AB09F-F27B-4B08-B644-96A49F1635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56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7891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2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3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4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1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2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3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6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7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8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9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0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1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2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3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24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25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926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92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792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7929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30722BB-27E4-4B44-AB49-E35451B5F4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18947-F02B-4C67-9AE4-405B814F65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97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6C75E-0AEB-4E7A-B529-0928BD348D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39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6B8B6-C0C7-4F4C-AE6E-649214BDE9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45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15E61-E426-4632-99C3-1B291A3365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00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E6B18-8C0E-47C8-B19D-F807096AA7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538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40EF0-9B68-4E49-9AA9-782498F884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19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03409-3E9B-48FD-B97D-F131768C0D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34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107B9-ED49-4AEC-90B2-67A7ED2E3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85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725F7-9223-4A71-B432-1C2A2463AD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44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FA32C-B3D6-4D4C-9B62-9CB2B6A601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40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5B472-EB69-4A5F-8820-2AF590ACDE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335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75C7F-5D7D-4FF8-9CB2-D356491796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84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4DC6E-38D9-419F-ADDC-A616DD3578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61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7C365-D374-46A6-A293-64FD23B54A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554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FBFFE-111C-409F-A1C1-DE296704F5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850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790A0-212A-460B-8A15-39D9E1801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74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5B78D-CBD6-4ACF-8ED8-07313169B2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78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5E605-3CBE-4C69-8758-B48CCB56F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41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341A4-91AE-40AC-B1E4-13B27B206F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91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72C14-C199-4616-9B09-3B28344B49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40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38E3B-9510-428D-BC04-87B036D6DC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11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0E4A2-DEE4-489E-8FEB-92E00B70DB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41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765F4-D748-4015-BDEC-5B98A52281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87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C1D2A-A7F5-49D3-B933-93102DAE45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00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8E26B-18A5-490E-A8CD-BC67C1D004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67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11F0C-0E11-45BB-B922-7CC6247461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963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97C9C-7785-4B71-A45E-DFE84DAEB2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87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E59A4-43A6-4D86-865F-85AF2FBD26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64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288BE-2A1B-49F8-A564-824B5C0800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378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8071B-D6A4-4C89-AF3C-1CECA2007E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65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FD028-686C-4C90-B163-218BD81B82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077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230B2-776D-4A7B-925C-091A38262B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496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7F168-91B8-43E4-B426-7B3518F3C7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98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A8C08-9D26-46E1-8E49-88272013F1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878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1077C-1843-4A88-BC02-0D27E3AF3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72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7F3CD-485F-4AC6-9ADF-419D328B3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12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AFC85-80D1-4B9C-8428-01DEA1C1C05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720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7CF35-C176-477E-AC48-2FFD4D9746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459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52EBE-A97D-42E3-902D-6D062D6DA3B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499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ABF6D-E951-414D-AC9C-2C386F9129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866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1EEBC-F0F4-4E51-BF2C-8115B36EC5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711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DDA75-77BC-4EC8-8791-696A7FA309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132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FB090-5050-4755-BA4B-B98E8373738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40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91721-CE5E-4D0A-8C2E-0B547A91646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1412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765B6-5F5A-4E4F-9CD3-64A13DA385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618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41244-BEB9-46D8-A6EC-7DF71A2DB7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645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39D81-5BA3-4354-9E30-373FE8A922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90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A256B-5A5C-4AD3-AE72-5B07690127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117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0581C-3969-4701-9ED0-803E56A5F1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613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F877C-F96B-4EEF-8DEA-CEEACBBF83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007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6651B-1E3C-4634-984C-2124F8ABFC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958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3F9A3-34BD-44D0-85CD-13D48A5164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97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42370-0912-49A8-92B3-82907D2261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6717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DD68B-3103-409A-91EF-646623D28C4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3383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1EE1F-0DD1-444A-B7C7-3284C5B12C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520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EC6D7-1160-43A4-BE4F-4116668258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066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4D2B5-9413-426A-A437-41B39A184B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79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5ACA-B7D4-44B0-BC48-0F7F9620CF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261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B1ACB-A43C-44FD-BB32-5F37368CAB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5001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B340D49C-7EB3-43EF-9DBB-3C1BC6E33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25088"/>
      </p:ext>
    </p:extLst>
  </p:cSld>
  <p:clrMapOvr>
    <a:masterClrMapping/>
  </p:clrMapOvr>
  <p:transition spd="slow"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7EA3B43C-210D-4151-B391-84E66A208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08261"/>
      </p:ext>
    </p:extLst>
  </p:cSld>
  <p:clrMapOvr>
    <a:masterClrMapping/>
  </p:clrMapOvr>
  <p:transition spd="slow"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8843A542-2D77-43F9-AEFA-76D2C8111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4194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67243-DCF3-4F53-8853-DECA31A4D5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69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1A7A9E26-B8F7-460A-81F5-F68B7EF1B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22800"/>
      </p:ext>
    </p:extLst>
  </p:cSld>
  <p:clrMapOvr>
    <a:masterClrMapping/>
  </p:clrMapOvr>
  <p:transition spd="slow"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B181AD94-508D-4102-9142-511BA0EFE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21968"/>
      </p:ext>
    </p:extLst>
  </p:cSld>
  <p:clrMapOvr>
    <a:masterClrMapping/>
  </p:clrMapOvr>
  <p:transition spd="slow"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D0312A34-C3B9-4AC6-BD59-9CFC8EC61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48541"/>
      </p:ext>
    </p:extLst>
  </p:cSld>
  <p:clrMapOvr>
    <a:masterClrMapping/>
  </p:clrMapOvr>
  <p:transition spd="slow"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D6D1DDDA-29C6-4E21-A314-75B2176DB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56670"/>
      </p:ext>
    </p:extLst>
  </p:cSld>
  <p:clrMapOvr>
    <a:masterClrMapping/>
  </p:clrMapOvr>
  <p:transition spd="slow"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229CC415-F6A5-478D-8D4C-BCE94A12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03883"/>
      </p:ext>
    </p:extLst>
  </p:cSld>
  <p:clrMapOvr>
    <a:masterClrMapping/>
  </p:clrMapOvr>
  <p:transition spd="slow"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34329D62-8D38-448B-9405-827D3720B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26092"/>
      </p:ext>
    </p:extLst>
  </p:cSld>
  <p:clrMapOvr>
    <a:masterClrMapping/>
  </p:clrMapOvr>
  <p:transition spd="slow"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F0354463-A837-4FFA-A9F1-FB701BC58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19410"/>
      </p:ext>
    </p:extLst>
  </p:cSld>
  <p:clrMapOvr>
    <a:masterClrMapping/>
  </p:clrMapOvr>
  <p:transition spd="slow"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5D1C71FC-7BBA-407D-B0EA-1FE8259FA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8436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480B3-38E3-47E3-9C2D-682CDBBCAE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75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42494-93EE-40BF-8CB1-D20B17DB79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107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B9432A-FE54-417C-BB88-B00388CFD5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 bwMode="auto">
          <a:xfrm>
            <a:off x="675861" y="457200"/>
            <a:ext cx="7772400" cy="5970104"/>
          </a:xfrm>
          <a:prstGeom prst="roundRect">
            <a:avLst>
              <a:gd name="adj" fmla="val 8841"/>
            </a:avLst>
          </a:prstGeom>
          <a:solidFill>
            <a:srgbClr val="33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686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0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90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690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90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90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90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3714E3B2-E939-4620-9122-FC4628AC9E1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16C8BC80-779E-4FB8-AB01-90D96668E9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 bwMode="auto">
          <a:xfrm>
            <a:off x="675861" y="457200"/>
            <a:ext cx="7772400" cy="5970104"/>
          </a:xfrm>
          <a:prstGeom prst="roundRect">
            <a:avLst>
              <a:gd name="adj" fmla="val 8841"/>
            </a:avLst>
          </a:prstGeom>
          <a:solidFill>
            <a:srgbClr val="33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5F4B52-5AFD-4197-A5A5-C9F94561CA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731D03-B3D8-4F90-BE4B-3587F52099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 userDrawn="1"/>
        </p:nvSpPr>
        <p:spPr bwMode="auto">
          <a:xfrm>
            <a:off x="675861" y="457200"/>
            <a:ext cx="7772400" cy="5970104"/>
          </a:xfrm>
          <a:prstGeom prst="roundRect">
            <a:avLst>
              <a:gd name="adj" fmla="val 8841"/>
            </a:avLst>
          </a:prstGeom>
          <a:solidFill>
            <a:srgbClr val="33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96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8360A0-A31D-4C0E-BC1A-71802392405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Rounded Rectangle 1"/>
          <p:cNvSpPr/>
          <p:nvPr userDrawn="1"/>
        </p:nvSpPr>
        <p:spPr bwMode="auto">
          <a:xfrm>
            <a:off x="675861" y="457200"/>
            <a:ext cx="7772400" cy="5970104"/>
          </a:xfrm>
          <a:prstGeom prst="roundRect">
            <a:avLst>
              <a:gd name="adj" fmla="val 8841"/>
            </a:avLst>
          </a:prstGeom>
          <a:solidFill>
            <a:srgbClr val="33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2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6600"/>
            </a:gs>
            <a:gs pos="100000">
              <a:srgbClr val="3333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6D4C14-4A6C-41E0-ADA6-2B64BA2AB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1447800"/>
            <a:ext cx="9144000" cy="5410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en-US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711450" y="0"/>
            <a:ext cx="3640138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Matthew 18:21-35</a:t>
            </a:r>
            <a:endParaRPr lang="en-US" sz="32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10000"/>
              </a:lnSpc>
            </a:pP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Forgiveness</a:t>
            </a:r>
            <a:endParaRPr lang="en-US" sz="4000" i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1489075"/>
            <a:ext cx="87630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/>
              <a:t>21 Then Peter came to Him and said, "Lord, how often shall my brother sin against me, and I forgive him? Up to seven times?" </a:t>
            </a:r>
          </a:p>
          <a:p>
            <a:r>
              <a:rPr lang="en-US" sz="2800" dirty="0"/>
              <a:t>22 Jesus said to him, "I do not say to you, up to seven times, but up to seventy times seven. </a:t>
            </a:r>
          </a:p>
          <a:p>
            <a:r>
              <a:rPr lang="en-US" sz="2800" dirty="0"/>
              <a:t>23 Therefore the kingdom of heaven is like a certain king who wanted to settle accounts with his servants. </a:t>
            </a:r>
          </a:p>
          <a:p>
            <a:r>
              <a:rPr lang="en-US" sz="2800" dirty="0"/>
              <a:t>24 And when he had begun to settle accounts, one was brought to him who owed him ten thousand talents. </a:t>
            </a:r>
          </a:p>
          <a:p>
            <a:r>
              <a:rPr lang="en-US" sz="2800" dirty="0"/>
              <a:t>25 But as he was not able to pay, his master commanded that he be sold, with his wife and children and all that he had, and that payment be made.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5410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en-US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228600" y="762000"/>
            <a:ext cx="87630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/>
              <a:t>26 The servant therefore fell down before him, saying, 'Master, have patience with me, and I will pay you all.' </a:t>
            </a:r>
          </a:p>
          <a:p>
            <a:r>
              <a:rPr lang="en-US" sz="2800" dirty="0"/>
              <a:t>27 Then the master of that servant was moved with compassion, released him, and forgave him the debt. </a:t>
            </a:r>
          </a:p>
          <a:p>
            <a:r>
              <a:rPr lang="en-US" sz="2800" dirty="0"/>
              <a:t>28 But that servant went out and found one of his fellow servants who owed him a hundred denarii; and he laid hands on him and took him by the throat, saying, 'Pay me what you owe!' </a:t>
            </a:r>
          </a:p>
          <a:p>
            <a:r>
              <a:rPr lang="en-US" sz="2800" dirty="0"/>
              <a:t>29 So his fellow servant fell down at his feet and begged him, saying, 'Have patience with me, and I will pay you all.' </a:t>
            </a:r>
          </a:p>
          <a:p>
            <a:r>
              <a:rPr lang="en-US" sz="2800" dirty="0"/>
              <a:t>30 And he would not, but went and threw him into prison till he should pay the debt.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5638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en-US" dirty="0"/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52400" y="604838"/>
            <a:ext cx="8763000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/>
              <a:t>31 So when his fellow servants saw what had been done, they were very grieved, and came and told their master all that had been done. </a:t>
            </a:r>
          </a:p>
          <a:p>
            <a:r>
              <a:rPr lang="en-US" sz="2800" dirty="0"/>
              <a:t>32 Then his master, after he had called him, said to him, 'You wicked servant! I forgave you all that debt because you begged me. </a:t>
            </a:r>
          </a:p>
          <a:p>
            <a:r>
              <a:rPr lang="en-US" sz="2800" dirty="0"/>
              <a:t>33 Should you not also have had compassion on your fellow servant, just as I had pity on you?' </a:t>
            </a:r>
          </a:p>
          <a:p>
            <a:r>
              <a:rPr lang="en-US" sz="2800" dirty="0"/>
              <a:t>34 And his master was angry, and delivered him to the torturers until he should pay all that was due to him. </a:t>
            </a:r>
          </a:p>
          <a:p>
            <a:r>
              <a:rPr lang="en-US" sz="2800" dirty="0"/>
              <a:t>35 So My heavenly Father also will do to you if each of you, from his heart, does not forgive his brother his trespasses."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ChangeArrowheads="1"/>
          </p:cNvSpPr>
          <p:nvPr/>
        </p:nvSpPr>
        <p:spPr bwMode="auto">
          <a:xfrm>
            <a:off x="381000" y="304800"/>
            <a:ext cx="8229600" cy="1371600"/>
          </a:xfrm>
          <a:prstGeom prst="plaque">
            <a:avLst>
              <a:gd name="adj" fmla="val 2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3200" dirty="0">
                <a:latin typeface="Comic Sans MS" panose="030F0702030302020204" pitchFamily="66" charset="0"/>
              </a:rPr>
              <a:t>Matthew 18:21-35</a:t>
            </a:r>
            <a:endParaRPr lang="en-US" sz="3200" b="1" dirty="0">
              <a:latin typeface="Comic Sans MS" panose="030F0702030302020204" pitchFamily="66" charset="0"/>
            </a:endParaRPr>
          </a:p>
          <a:p>
            <a:pPr algn="ctr">
              <a:lnSpc>
                <a:spcPct val="110000"/>
              </a:lnSpc>
            </a:pPr>
            <a:r>
              <a:rPr lang="en-US" sz="4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Forgiveness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752600" y="2133600"/>
            <a:ext cx="3394075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I. The Word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9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 i="1" u="sng" dirty="0" err="1">
                <a:latin typeface="Arial" panose="020B0604020202020204" pitchFamily="34" charset="0"/>
              </a:rPr>
              <a:t>Aphiemi</a:t>
            </a:r>
            <a:r>
              <a:rPr lang="en-US" sz="2800" b="1" u="sng" dirty="0">
                <a:latin typeface="Arial" panose="020B0604020202020204" pitchFamily="34" charset="0"/>
              </a:rPr>
              <a:t>- used in Mt. 6:12; 18:27,35</a:t>
            </a:r>
          </a:p>
          <a:p>
            <a:endParaRPr lang="en-US" sz="2800" b="1" u="sng" dirty="0">
              <a:latin typeface="Arial" panose="020B0604020202020204" pitchFamily="34" charset="0"/>
            </a:endParaRPr>
          </a:p>
          <a:p>
            <a:pPr lvl="3">
              <a:buFontTx/>
              <a:buChar char="•"/>
            </a:pPr>
            <a:r>
              <a:rPr lang="en-US" sz="2800" u="sng" dirty="0">
                <a:latin typeface="Arial" panose="020B0604020202020204" pitchFamily="34" charset="0"/>
              </a:rPr>
              <a:t>Vine</a:t>
            </a:r>
            <a:r>
              <a:rPr lang="en-US" sz="2800" dirty="0">
                <a:latin typeface="Arial" panose="020B0604020202020204" pitchFamily="34" charset="0"/>
              </a:rPr>
              <a:t>: “To send forth, send away...signifies the remission of punishment due to sinful conduct...secondly it involves complete removal of the cause of offense...” (Vol. 2, p. 122).</a:t>
            </a:r>
          </a:p>
          <a:p>
            <a:pPr lvl="3">
              <a:buFontTx/>
              <a:buChar char="•"/>
            </a:pPr>
            <a:endParaRPr lang="en-US" sz="2800" dirty="0">
              <a:latin typeface="Arial" panose="020B0604020202020204" pitchFamily="34" charset="0"/>
            </a:endParaRPr>
          </a:p>
          <a:p>
            <a:pPr lvl="3">
              <a:buFontTx/>
              <a:buChar char="•"/>
            </a:pPr>
            <a:r>
              <a:rPr lang="en-US" sz="2800" u="sng" dirty="0">
                <a:latin typeface="Arial" panose="020B0604020202020204" pitchFamily="34" charset="0"/>
              </a:rPr>
              <a:t>Thayer</a:t>
            </a:r>
            <a:r>
              <a:rPr lang="en-US" sz="2800" dirty="0">
                <a:latin typeface="Arial" panose="020B0604020202020204" pitchFamily="34" charset="0"/>
              </a:rPr>
              <a:t>: “to send away...to let </a:t>
            </a:r>
            <a:r>
              <a:rPr lang="en-US" sz="2800" dirty="0" err="1">
                <a:latin typeface="Arial" panose="020B0604020202020204" pitchFamily="34" charset="0"/>
              </a:rPr>
              <a:t>go..let</a:t>
            </a:r>
            <a:r>
              <a:rPr lang="en-US" sz="2800" dirty="0">
                <a:latin typeface="Arial" panose="020B0604020202020204" pitchFamily="34" charset="0"/>
              </a:rPr>
              <a:t> alone, let be...to leave, not to discuss now.” (p. 89).</a:t>
            </a:r>
          </a:p>
          <a:p>
            <a:pPr lvl="3">
              <a:buFontTx/>
              <a:buChar char="•"/>
            </a:pPr>
            <a:endParaRPr lang="en-US" sz="2800" dirty="0">
              <a:latin typeface="Arial" panose="020B0604020202020204" pitchFamily="34" charset="0"/>
            </a:endParaRPr>
          </a:p>
          <a:p>
            <a:pPr lvl="3">
              <a:buFontTx/>
              <a:buChar char="•"/>
            </a:pPr>
            <a:r>
              <a:rPr lang="en-US" sz="2800" u="sng" dirty="0" err="1">
                <a:latin typeface="Arial" panose="020B0604020202020204" pitchFamily="34" charset="0"/>
              </a:rPr>
              <a:t>Englishmans</a:t>
            </a:r>
            <a:r>
              <a:rPr lang="en-US" sz="2800" u="sng" dirty="0">
                <a:latin typeface="Arial" panose="020B0604020202020204" pitchFamily="34" charset="0"/>
              </a:rPr>
              <a:t>’</a:t>
            </a:r>
            <a:r>
              <a:rPr lang="en-US" sz="2800" dirty="0">
                <a:latin typeface="Arial" panose="020B0604020202020204" pitchFamily="34" charset="0"/>
              </a:rPr>
              <a:t> - p. 87 - shows it is translated:</a:t>
            </a:r>
          </a:p>
          <a:p>
            <a:pPr lvl="4"/>
            <a:r>
              <a:rPr lang="en-US" sz="2800" dirty="0">
                <a:latin typeface="Arial" panose="020B0604020202020204" pitchFamily="34" charset="0"/>
              </a:rPr>
              <a:t>	“leave” - Matt. 5:24</a:t>
            </a:r>
          </a:p>
          <a:p>
            <a:pPr lvl="4"/>
            <a:r>
              <a:rPr lang="en-US" sz="2800" dirty="0">
                <a:latin typeface="Arial" panose="020B0604020202020204" pitchFamily="34" charset="0"/>
              </a:rPr>
              <a:t>	“Sent away” - Matt. 13:36</a:t>
            </a:r>
          </a:p>
          <a:p>
            <a:pPr lvl="4"/>
            <a:r>
              <a:rPr lang="en-US" sz="2800" dirty="0">
                <a:latin typeface="Arial" panose="020B0604020202020204" pitchFamily="34" charset="0"/>
              </a:rPr>
              <a:t>	“have omitted” - Matt. 23:23</a:t>
            </a:r>
          </a:p>
          <a:p>
            <a:r>
              <a:rPr lang="en-US" sz="2800" dirty="0">
                <a:latin typeface="Arial" panose="020B0604020202020204" pitchFamily="34" charset="0"/>
              </a:rPr>
              <a:t>			“let go” - </a:t>
            </a:r>
            <a:r>
              <a:rPr lang="en-US" sz="2800" dirty="0" err="1">
                <a:latin typeface="Arial" panose="020B0604020202020204" pitchFamily="34" charset="0"/>
              </a:rPr>
              <a:t>Jno</a:t>
            </a:r>
            <a:r>
              <a:rPr lang="en-US" sz="2800" dirty="0">
                <a:latin typeface="Arial" panose="020B0604020202020204" pitchFamily="34" charset="0"/>
              </a:rPr>
              <a:t>. 11:44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60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0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60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60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0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0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60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60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60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60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60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60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60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60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60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838200" y="2435225"/>
            <a:ext cx="7848600" cy="282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sz="3200" b="1" dirty="0"/>
              <a:t> “To excuse for a fault or offense; pardon...to renounce anger or resentment against....to grant pardon without harboring resentment.” (AHD, p. 525).</a:t>
            </a:r>
          </a:p>
        </p:txBody>
      </p:sp>
      <p:sp>
        <p:nvSpPr>
          <p:cNvPr id="87045" name="Oval 5"/>
          <p:cNvSpPr>
            <a:spLocks noChangeArrowheads="1"/>
          </p:cNvSpPr>
          <p:nvPr/>
        </p:nvSpPr>
        <p:spPr bwMode="auto">
          <a:xfrm>
            <a:off x="381000" y="152400"/>
            <a:ext cx="3276600" cy="1371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/>
            <a:r>
              <a:rPr lang="en-US" sz="4000" b="1"/>
              <a:t>Dictionary</a:t>
            </a:r>
          </a:p>
        </p:txBody>
      </p:sp>
      <p:pic>
        <p:nvPicPr>
          <p:cNvPr id="1026" name="Picture 2" descr="http://ts2.mm.bing.net/th?id=H.5006133367013533&amp;pid=1.7&amp;w=274&amp;h=188&amp;c=7&amp;rs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762"/>
            <a:ext cx="3310899" cy="22717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47800" y="1981200"/>
            <a:ext cx="2819400" cy="3352800"/>
          </a:xfrm>
          <a:prstGeom prst="rect">
            <a:avLst/>
          </a:prstGeom>
          <a:solidFill>
            <a:srgbClr val="3333CC"/>
          </a:solidFill>
          <a:ln w="254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sng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Forget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C0BEAF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0BEA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Not in memory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0BEA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No recalling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C0BEAF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0600" y="1981200"/>
            <a:ext cx="2895600" cy="3352800"/>
          </a:xfrm>
          <a:prstGeom prst="rect">
            <a:avLst/>
          </a:prstGeom>
          <a:solidFill>
            <a:srgbClr val="3333CC"/>
          </a:solidFill>
          <a:ln w="254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sng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Forget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C0BEAF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0BEA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Well remember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0BEAF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Not hold against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C0BEAF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</a:endParaRPr>
          </a:p>
        </p:txBody>
      </p:sp>
      <p:sp>
        <p:nvSpPr>
          <p:cNvPr id="10" name="Left-Right Arrow 9"/>
          <p:cNvSpPr/>
          <p:nvPr/>
        </p:nvSpPr>
        <p:spPr>
          <a:xfrm>
            <a:off x="3733800" y="2514600"/>
            <a:ext cx="1600200" cy="685800"/>
          </a:xfrm>
          <a:prstGeom prst="leftRightArrow">
            <a:avLst/>
          </a:prstGeom>
          <a:solidFill>
            <a:srgbClr val="4BACC6">
              <a:lumMod val="60000"/>
              <a:lumOff val="40000"/>
            </a:srgbClr>
          </a:solidFill>
          <a:ln w="190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Not Same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66850" y="191006"/>
            <a:ext cx="6019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/>
              <a:t>Forget</a:t>
            </a:r>
          </a:p>
          <a:p>
            <a:pPr algn="ctr"/>
            <a:r>
              <a:rPr lang="en-US" sz="2800" dirty="0"/>
              <a:t>(Heb. 8:12)</a:t>
            </a:r>
          </a:p>
        </p:txBody>
      </p:sp>
    </p:spTree>
    <p:extLst>
      <p:ext uri="{BB962C8B-B14F-4D97-AF65-F5344CB8AC3E}">
        <p14:creationId xmlns:p14="http://schemas.microsoft.com/office/powerpoint/2010/main" val="257008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"/>
            <a:ext cx="683895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solidFill>
                  <a:srgbClr val="000000"/>
                </a:solidFill>
              </a:rPr>
              <a:t>Wholehearted Welcome Back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</a:rPr>
              <a:t>(Luke 15:20-24)</a:t>
            </a:r>
          </a:p>
        </p:txBody>
      </p:sp>
      <p:pic>
        <p:nvPicPr>
          <p:cNvPr id="6" name="Picture 2" descr="C:\Documents and Settings\Administrator\Local Settings\Temporary Internet Files\Content.IE5\A5S18LER\MCj029591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1265" y="1600200"/>
            <a:ext cx="2490019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286000" y="4343400"/>
            <a:ext cx="556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 Don’t treat as second class/ rate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 Don’t constantly remind – done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 Don’t act as if I can’t get over it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/>
              <a:t> Don’t use the past wrong as leverage </a:t>
            </a:r>
          </a:p>
        </p:txBody>
      </p:sp>
    </p:spTree>
    <p:extLst>
      <p:ext uri="{BB962C8B-B14F-4D97-AF65-F5344CB8AC3E}">
        <p14:creationId xmlns:p14="http://schemas.microsoft.com/office/powerpoint/2010/main" val="3903227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Forgiveness Does Not Mean There Are Not Consequences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2286000"/>
            <a:ext cx="8229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rgbClr val="3333CC"/>
                </a:solidFill>
                <a:latin typeface="Arial Narrow" panose="020B0606020202030204" pitchFamily="34" charset="0"/>
              </a:rPr>
              <a:t>Prov. 13:15 </a:t>
            </a:r>
            <a:r>
              <a:rPr lang="en-US" sz="2800" b="1" dirty="0">
                <a:solidFill>
                  <a:srgbClr val="3333CC"/>
                </a:solidFill>
                <a:latin typeface="Arial Narrow" panose="020B0606020202030204" pitchFamily="34" charset="0"/>
              </a:rPr>
              <a:t>– Way of the transgressor is hard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rgbClr val="3333CC"/>
                </a:solidFill>
                <a:latin typeface="Arial Narrow" panose="020B0606020202030204" pitchFamily="34" charset="0"/>
              </a:rPr>
              <a:t>Matt. 19:9 </a:t>
            </a:r>
            <a:r>
              <a:rPr lang="en-US" sz="2800" b="1" dirty="0">
                <a:solidFill>
                  <a:srgbClr val="3333CC"/>
                </a:solidFill>
                <a:latin typeface="Arial Narrow" panose="020B0606020202030204" pitchFamily="34" charset="0"/>
              </a:rPr>
              <a:t>– Fornicator forgiven – yet still be put away or forgiven – but watched closely by mate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rgbClr val="3333CC"/>
                </a:solidFill>
                <a:latin typeface="Arial Narrow" panose="020B0606020202030204" pitchFamily="34" charset="0"/>
              </a:rPr>
              <a:t>Rom. 13:1-7 </a:t>
            </a:r>
            <a:r>
              <a:rPr lang="en-US" sz="2800" b="1" dirty="0">
                <a:solidFill>
                  <a:srgbClr val="3333CC"/>
                </a:solidFill>
                <a:latin typeface="Arial Narrow" panose="020B0606020202030204" pitchFamily="34" charset="0"/>
              </a:rPr>
              <a:t>– Thief / Murderer forgiven – yet do time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u="sng" dirty="0">
                <a:solidFill>
                  <a:srgbClr val="3333CC"/>
                </a:solidFill>
                <a:latin typeface="Arial Narrow" panose="020B0606020202030204" pitchFamily="34" charset="0"/>
              </a:rPr>
              <a:t>Prov. 6:33 </a:t>
            </a:r>
            <a:r>
              <a:rPr lang="en-US" sz="2800" b="1" dirty="0">
                <a:solidFill>
                  <a:srgbClr val="3333CC"/>
                </a:solidFill>
                <a:latin typeface="Arial Narrow" panose="020B0606020202030204" pitchFamily="34" charset="0"/>
              </a:rPr>
              <a:t>– Wounds and dishonor follow</a:t>
            </a:r>
          </a:p>
        </p:txBody>
      </p:sp>
    </p:spTree>
    <p:extLst>
      <p:ext uri="{BB962C8B-B14F-4D97-AF65-F5344CB8AC3E}">
        <p14:creationId xmlns:p14="http://schemas.microsoft.com/office/powerpoint/2010/main" val="3476325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Forgiveness Does Not Mean Forgiven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is Put in Positions of Leadership or Responsibility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86000"/>
            <a:ext cx="82296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Narrow" panose="020B0606020202030204" pitchFamily="34" charset="0"/>
              </a:rPr>
              <a:t>To do otherwise – seem to minimize consequences</a:t>
            </a:r>
            <a:r>
              <a:rPr kumimoji="0" lang="en-US" sz="2800" b="1" i="0" strike="noStrike" kern="0" cap="none" spc="0" normalizeH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Narrow" panose="020B0606020202030204" pitchFamily="34" charset="0"/>
              </a:rPr>
              <a:t> to sin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00" b="1" i="0" strike="noStrike" kern="0" cap="none" spc="0" normalizeH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="1" u="sng" kern="0" baseline="0" dirty="0">
                <a:solidFill>
                  <a:srgbClr val="3333CC"/>
                </a:solidFill>
                <a:latin typeface="Arial Narrow" panose="020B0606020202030204" pitchFamily="34" charset="0"/>
              </a:rPr>
              <a:t>Treasurer</a:t>
            </a:r>
            <a:r>
              <a:rPr lang="en-US" sz="2800" b="1" u="sng" kern="0" dirty="0">
                <a:solidFill>
                  <a:srgbClr val="3333CC"/>
                </a:solidFill>
                <a:latin typeface="Arial Narrow" panose="020B0606020202030204" pitchFamily="34" charset="0"/>
              </a:rPr>
              <a:t> steals</a:t>
            </a:r>
            <a:r>
              <a:rPr lang="en-US" sz="2800" b="1" kern="0" dirty="0">
                <a:solidFill>
                  <a:srgbClr val="3333CC"/>
                </a:solidFill>
                <a:latin typeface="Arial Narrow" panose="020B0606020202030204" pitchFamily="34" charset="0"/>
              </a:rPr>
              <a:t> – wise to remove treasury form him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000" b="1" kern="0" dirty="0">
              <a:solidFill>
                <a:srgbClr val="3333CC"/>
              </a:solidFill>
              <a:latin typeface="Arial Narrow" panose="020B0606020202030204" pitchFamily="34" charset="0"/>
            </a:endParaRP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="1" u="sng" kern="0" dirty="0">
                <a:solidFill>
                  <a:srgbClr val="3333CC"/>
                </a:solidFill>
                <a:latin typeface="Arial Narrow" panose="020B0606020202030204" pitchFamily="34" charset="0"/>
              </a:rPr>
              <a:t>Child molester </a:t>
            </a:r>
            <a:r>
              <a:rPr lang="en-US" sz="2800" b="1" kern="0" dirty="0">
                <a:solidFill>
                  <a:srgbClr val="3333CC"/>
                </a:solidFill>
                <a:latin typeface="Arial Narrow" panose="020B0606020202030204" pitchFamily="34" charset="0"/>
              </a:rPr>
              <a:t>– should not be put in classroom with kids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000" b="1" kern="0" dirty="0">
              <a:solidFill>
                <a:srgbClr val="3333CC"/>
              </a:solidFill>
              <a:latin typeface="Arial Narrow" panose="020B0606020202030204" pitchFamily="34" charset="0"/>
            </a:endParaRP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sng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Narrow" panose="020B0606020202030204" pitchFamily="34" charset="0"/>
              </a:rPr>
              <a:t>Elder /</a:t>
            </a:r>
            <a:r>
              <a:rPr kumimoji="0" lang="en-US" sz="2800" b="1" i="0" u="sng" strike="noStrike" kern="0" cap="none" spc="0" normalizeH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Narrow" panose="020B0606020202030204" pitchFamily="34" charset="0"/>
              </a:rPr>
              <a:t> Preacher / Teacher </a:t>
            </a:r>
            <a:r>
              <a:rPr kumimoji="0" lang="en-US" sz="2800" b="1" i="0" strike="noStrike" kern="0" cap="none" spc="0" normalizeH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Narrow" panose="020B0606020202030204" pitchFamily="34" charset="0"/>
              </a:rPr>
              <a:t>– commits </a:t>
            </a:r>
            <a:r>
              <a:rPr kumimoji="0" lang="en-US" sz="2800" b="1" i="0" u="sng" strike="noStrike" kern="0" cap="none" spc="0" normalizeH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Narrow" panose="020B0606020202030204" pitchFamily="34" charset="0"/>
              </a:rPr>
              <a:t>adultery</a:t>
            </a:r>
            <a:r>
              <a:rPr kumimoji="0" lang="en-US" sz="2800" b="1" i="0" strike="noStrike" kern="0" cap="none" spc="0" normalizeH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 Narrow" panose="020B0606020202030204" pitchFamily="34" charset="0"/>
              </a:rPr>
              <a:t> – may be removed from leadership role</a:t>
            </a:r>
            <a:endParaRPr kumimoji="0" lang="en-US" sz="2800" b="1" i="0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102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r="1666"/>
          <a:stretch/>
        </p:blipFill>
        <p:spPr>
          <a:xfrm rot="21206803">
            <a:off x="453303" y="158213"/>
            <a:ext cx="3106415" cy="1893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3657600" y="533400"/>
            <a:ext cx="5029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panose="020B0604020202020204" pitchFamily="34" charset="0"/>
              </a:rPr>
              <a:t>Topics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2667000"/>
            <a:ext cx="8229600" cy="156966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Day Classes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en-US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Monday: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Who is the Greatest? (Matt. 18:1-9)</a:t>
            </a:r>
            <a:endParaRPr kumimoji="0" lang="en-US" altLang="en-US" sz="24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en-US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Wednesday: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When You’ve Been Wronged (Matt. 18:10-20)</a:t>
            </a:r>
            <a:endParaRPr kumimoji="0" lang="en-US" altLang="en-US" sz="24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en-US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Friday: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Forgiveness (Matt. 18:21-35)</a:t>
            </a:r>
          </a:p>
        </p:txBody>
      </p:sp>
    </p:spTree>
    <p:extLst>
      <p:ext uri="{BB962C8B-B14F-4D97-AF65-F5344CB8AC3E}">
        <p14:creationId xmlns:p14="http://schemas.microsoft.com/office/powerpoint/2010/main" val="3245296135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2"/>
          <p:cNvSpPr>
            <a:spLocks noChangeArrowheads="1"/>
          </p:cNvSpPr>
          <p:nvPr/>
        </p:nvSpPr>
        <p:spPr bwMode="auto">
          <a:xfrm>
            <a:off x="381000" y="304800"/>
            <a:ext cx="8229600" cy="1371600"/>
          </a:xfrm>
          <a:prstGeom prst="plaque">
            <a:avLst>
              <a:gd name="adj" fmla="val 2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3200" dirty="0">
                <a:latin typeface="Comic Sans MS" panose="030F0702030302020204" pitchFamily="66" charset="0"/>
              </a:rPr>
              <a:t>Matthew 18:21-35</a:t>
            </a:r>
            <a:endParaRPr lang="en-US" sz="3200" b="1" dirty="0">
              <a:latin typeface="Comic Sans MS" panose="030F0702030302020204" pitchFamily="66" charset="0"/>
            </a:endParaRPr>
          </a:p>
          <a:p>
            <a:pPr algn="ctr">
              <a:lnSpc>
                <a:spcPct val="110000"/>
              </a:lnSpc>
            </a:pPr>
            <a:r>
              <a:rPr lang="en-US" sz="4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Forgiveness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752600" y="2133600"/>
            <a:ext cx="4789488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I. The Word</a:t>
            </a:r>
          </a:p>
          <a:p>
            <a:pPr>
              <a:lnSpc>
                <a:spcPct val="1300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II. The Frequency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609600" y="381000"/>
            <a:ext cx="8077200" cy="22272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21 Then Peter came to Him and said, "Lord, how often shall my brother sin against me, and I forgive him? Up to seven times?"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22 Jesus said to him, "I do not say to you, up to seven times, but up to seventy times seven.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457200" y="2743200"/>
            <a:ext cx="8915400" cy="291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74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974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974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974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974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74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</a:rPr>
              <a:t> Seven (7) – Complete (seems like a lot for same sin)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</a:rPr>
              <a:t> Luke 17:3-4 – Seven times in same day!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</a:rPr>
              <a:t> Not 490 times: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800" i="1" dirty="0">
                <a:solidFill>
                  <a:schemeClr val="bg1"/>
                </a:solidFill>
                <a:latin typeface="Arial Narrow" panose="020B0606020202030204" pitchFamily="34" charset="0"/>
              </a:rPr>
              <a:t>Multiples of 7 – Completeness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n-US" sz="2800" i="1" dirty="0">
                <a:solidFill>
                  <a:schemeClr val="bg1"/>
                </a:solidFill>
                <a:latin typeface="Arial Narrow" panose="020B0606020202030204" pitchFamily="34" charset="0"/>
              </a:rPr>
              <a:t> Point is – by time you have forgiven that much you have learned to forgive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/>
          <p:cNvSpPr>
            <a:spLocks noChangeArrowheads="1"/>
          </p:cNvSpPr>
          <p:nvPr/>
        </p:nvSpPr>
        <p:spPr bwMode="auto">
          <a:xfrm>
            <a:off x="381000" y="304800"/>
            <a:ext cx="8229600" cy="1371600"/>
          </a:xfrm>
          <a:prstGeom prst="plaque">
            <a:avLst>
              <a:gd name="adj" fmla="val 2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3200" dirty="0">
                <a:latin typeface="Comic Sans MS" panose="030F0702030302020204" pitchFamily="66" charset="0"/>
              </a:rPr>
              <a:t>Matthew 18:21-35</a:t>
            </a:r>
            <a:endParaRPr lang="en-US" sz="3200" b="1" dirty="0">
              <a:latin typeface="Comic Sans MS" panose="030F0702030302020204" pitchFamily="66" charset="0"/>
            </a:endParaRPr>
          </a:p>
          <a:p>
            <a:pPr algn="ctr">
              <a:lnSpc>
                <a:spcPct val="110000"/>
              </a:lnSpc>
            </a:pPr>
            <a:r>
              <a:rPr lang="en-US" sz="40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Forgiveness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752600" y="2133600"/>
            <a:ext cx="4789488" cy="246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I. The Word</a:t>
            </a:r>
          </a:p>
          <a:p>
            <a:pPr>
              <a:lnSpc>
                <a:spcPct val="1300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II. The Frequency</a:t>
            </a:r>
          </a:p>
          <a:p>
            <a:pPr>
              <a:lnSpc>
                <a:spcPct val="1300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III. The Parable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505200" y="4854575"/>
            <a:ext cx="241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</a:rPr>
              <a:t>(vv. 23-34)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omic Sans MS" panose="030F0702030302020204" pitchFamily="66" charset="0"/>
              </a:rPr>
              <a:t>The Parable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FF00"/>
                </a:solidFill>
              </a:rPr>
              <a:t>One that owned 10,000 talents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Not able to pay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Begged for mercy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So he forgave him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FF00"/>
                </a:solidFill>
              </a:rPr>
              <a:t>One Forgiven: had one who owed 100 denarii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Not able to pay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 Begged for mercy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Not forgive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bldLvl="5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AutoShape 4"/>
          <p:cNvSpPr>
            <a:spLocks noChangeArrowheads="1"/>
          </p:cNvSpPr>
          <p:nvPr/>
        </p:nvSpPr>
        <p:spPr bwMode="auto">
          <a:xfrm>
            <a:off x="914400" y="762000"/>
            <a:ext cx="2971800" cy="5257800"/>
          </a:xfrm>
          <a:prstGeom prst="foldedCorner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 dirty="0">
              <a:latin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</a:rPr>
              <a:t>List of Things</a:t>
            </a:r>
          </a:p>
          <a:p>
            <a:r>
              <a:rPr lang="en-US" b="1" dirty="0">
                <a:latin typeface="Arial" panose="020B0604020202020204" pitchFamily="34" charset="0"/>
              </a:rPr>
              <a:t>You Have Asked</a:t>
            </a:r>
          </a:p>
          <a:p>
            <a:r>
              <a:rPr lang="en-US" b="1" dirty="0">
                <a:latin typeface="Arial" panose="020B0604020202020204" pitchFamily="34" charset="0"/>
              </a:rPr>
              <a:t>For Forgiveness</a:t>
            </a:r>
          </a:p>
          <a:p>
            <a:pPr>
              <a:lnSpc>
                <a:spcPct val="110000"/>
              </a:lnSpc>
            </a:pPr>
            <a:r>
              <a:rPr lang="en-US" sz="2000" b="1" dirty="0">
                <a:latin typeface="Arial" panose="020B0604020202020204" pitchFamily="34" charset="0"/>
              </a:rPr>
              <a:t>1</a:t>
            </a:r>
          </a:p>
          <a:p>
            <a:pPr>
              <a:lnSpc>
                <a:spcPct val="110000"/>
              </a:lnSpc>
            </a:pPr>
            <a:r>
              <a:rPr lang="en-US" sz="2000" b="1" dirty="0">
                <a:latin typeface="Arial" panose="020B0604020202020204" pitchFamily="34" charset="0"/>
              </a:rPr>
              <a:t>2</a:t>
            </a:r>
          </a:p>
          <a:p>
            <a:pPr>
              <a:lnSpc>
                <a:spcPct val="110000"/>
              </a:lnSpc>
            </a:pPr>
            <a:r>
              <a:rPr lang="en-US" sz="2000" b="1" dirty="0">
                <a:latin typeface="Arial" panose="020B0604020202020204" pitchFamily="34" charset="0"/>
              </a:rPr>
              <a:t>3</a:t>
            </a:r>
          </a:p>
          <a:p>
            <a:pPr>
              <a:lnSpc>
                <a:spcPct val="110000"/>
              </a:lnSpc>
            </a:pPr>
            <a:r>
              <a:rPr lang="en-US" sz="2000" b="1" dirty="0">
                <a:latin typeface="Arial" panose="020B0604020202020204" pitchFamily="34" charset="0"/>
              </a:rPr>
              <a:t>4</a:t>
            </a:r>
          </a:p>
          <a:p>
            <a:pPr>
              <a:lnSpc>
                <a:spcPct val="110000"/>
              </a:lnSpc>
            </a:pPr>
            <a:r>
              <a:rPr lang="en-US" sz="2000" b="1" dirty="0">
                <a:latin typeface="Arial" panose="020B0604020202020204" pitchFamily="34" charset="0"/>
              </a:rPr>
              <a:t>5</a:t>
            </a:r>
          </a:p>
          <a:p>
            <a:pPr>
              <a:lnSpc>
                <a:spcPct val="110000"/>
              </a:lnSpc>
            </a:pPr>
            <a:r>
              <a:rPr lang="en-US" sz="2000" b="1" dirty="0">
                <a:latin typeface="Arial" panose="020B0604020202020204" pitchFamily="34" charset="0"/>
              </a:rPr>
              <a:t>6</a:t>
            </a:r>
          </a:p>
          <a:p>
            <a:pPr>
              <a:lnSpc>
                <a:spcPct val="110000"/>
              </a:lnSpc>
            </a:pPr>
            <a:r>
              <a:rPr lang="en-US" sz="2000" b="1" dirty="0">
                <a:latin typeface="Arial" panose="020B0604020202020204" pitchFamily="34" charset="0"/>
              </a:rPr>
              <a:t>7</a:t>
            </a:r>
          </a:p>
          <a:p>
            <a:pPr>
              <a:lnSpc>
                <a:spcPct val="110000"/>
              </a:lnSpc>
            </a:pPr>
            <a:r>
              <a:rPr lang="en-US" sz="2000" b="1" dirty="0">
                <a:latin typeface="Arial" panose="020B0604020202020204" pitchFamily="34" charset="0"/>
              </a:rPr>
              <a:t>8</a:t>
            </a:r>
          </a:p>
          <a:p>
            <a:pPr>
              <a:lnSpc>
                <a:spcPct val="110000"/>
              </a:lnSpc>
            </a:pPr>
            <a:r>
              <a:rPr lang="en-US" sz="2000" b="1" dirty="0">
                <a:latin typeface="Arial" panose="020B0604020202020204" pitchFamily="34" charset="0"/>
              </a:rPr>
              <a:t>9</a:t>
            </a:r>
          </a:p>
          <a:p>
            <a:pPr>
              <a:lnSpc>
                <a:spcPct val="110000"/>
              </a:lnSpc>
            </a:pPr>
            <a:r>
              <a:rPr lang="en-US" sz="2000" b="1" dirty="0">
                <a:latin typeface="Arial" panose="020B0604020202020204" pitchFamily="34" charset="0"/>
              </a:rPr>
              <a:t>10</a:t>
            </a:r>
          </a:p>
          <a:p>
            <a:r>
              <a:rPr lang="en-US" sz="2000" b="1" dirty="0" err="1">
                <a:latin typeface="Arial" panose="020B0604020202020204" pitchFamily="34" charset="0"/>
              </a:rPr>
              <a:t>Etc</a:t>
            </a:r>
            <a:r>
              <a:rPr lang="en-US" sz="2000" b="1" dirty="0">
                <a:latin typeface="Arial" panose="020B0604020202020204" pitchFamily="34" charset="0"/>
              </a:rPr>
              <a:t>….</a:t>
            </a:r>
          </a:p>
        </p:txBody>
      </p:sp>
      <p:sp>
        <p:nvSpPr>
          <p:cNvPr id="92165" name="AutoShape 5"/>
          <p:cNvSpPr>
            <a:spLocks noChangeArrowheads="1"/>
          </p:cNvSpPr>
          <p:nvPr/>
        </p:nvSpPr>
        <p:spPr bwMode="auto">
          <a:xfrm>
            <a:off x="5181600" y="762000"/>
            <a:ext cx="2971800" cy="5257800"/>
          </a:xfrm>
          <a:prstGeom prst="foldedCorner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latin typeface="Arial" panose="020B0604020202020204" pitchFamily="34" charset="0"/>
            </a:endParaRPr>
          </a:p>
          <a:p>
            <a:r>
              <a:rPr lang="en-US" b="1">
                <a:latin typeface="Arial" panose="020B0604020202020204" pitchFamily="34" charset="0"/>
              </a:rPr>
              <a:t>List of Things</a:t>
            </a:r>
          </a:p>
          <a:p>
            <a:r>
              <a:rPr lang="en-US" b="1">
                <a:latin typeface="Arial" panose="020B0604020202020204" pitchFamily="34" charset="0"/>
              </a:rPr>
              <a:t>I Am Ask To</a:t>
            </a:r>
          </a:p>
          <a:p>
            <a:r>
              <a:rPr lang="en-US" b="1">
                <a:latin typeface="Arial" panose="020B0604020202020204" pitchFamily="34" charset="0"/>
              </a:rPr>
              <a:t>Forgive</a:t>
            </a:r>
          </a:p>
          <a:p>
            <a:pPr>
              <a:lnSpc>
                <a:spcPct val="110000"/>
              </a:lnSpc>
            </a:pPr>
            <a:r>
              <a:rPr lang="en-US" sz="2000" b="1">
                <a:latin typeface="Arial" panose="020B0604020202020204" pitchFamily="34" charset="0"/>
              </a:rPr>
              <a:t>1</a:t>
            </a:r>
          </a:p>
          <a:p>
            <a:pPr>
              <a:lnSpc>
                <a:spcPct val="110000"/>
              </a:lnSpc>
            </a:pPr>
            <a:r>
              <a:rPr lang="en-US" sz="2000" b="1">
                <a:latin typeface="Arial" panose="020B0604020202020204" pitchFamily="34" charset="0"/>
              </a:rPr>
              <a:t>2</a:t>
            </a:r>
          </a:p>
          <a:p>
            <a:pPr>
              <a:lnSpc>
                <a:spcPct val="110000"/>
              </a:lnSpc>
            </a:pPr>
            <a:r>
              <a:rPr lang="en-US" sz="2000" b="1">
                <a:latin typeface="Arial" panose="020B0604020202020204" pitchFamily="34" charset="0"/>
              </a:rPr>
              <a:t>3</a:t>
            </a:r>
          </a:p>
          <a:p>
            <a:pPr>
              <a:lnSpc>
                <a:spcPct val="110000"/>
              </a:lnSpc>
            </a:pPr>
            <a:endParaRPr lang="en-US" sz="2000" b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sz="2000" b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sz="2000" b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sz="2000" b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sz="2000" b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sz="2000" b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sz="2000" b="1">
              <a:latin typeface="Arial" panose="020B0604020202020204" pitchFamily="34" charset="0"/>
            </a:endParaRPr>
          </a:p>
        </p:txBody>
      </p:sp>
      <p:sp>
        <p:nvSpPr>
          <p:cNvPr id="92166" name="AutoShape 6"/>
          <p:cNvSpPr>
            <a:spLocks noChangeArrowheads="1"/>
          </p:cNvSpPr>
          <p:nvPr/>
        </p:nvSpPr>
        <p:spPr bwMode="auto">
          <a:xfrm>
            <a:off x="4191000" y="2895600"/>
            <a:ext cx="533400" cy="914400"/>
          </a:xfrm>
          <a:prstGeom prst="leftRightArrow">
            <a:avLst>
              <a:gd name="adj1" fmla="val 50000"/>
              <a:gd name="adj2" fmla="val 398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ChangeArrowheads="1"/>
          </p:cNvSpPr>
          <p:nvPr/>
        </p:nvSpPr>
        <p:spPr bwMode="auto">
          <a:xfrm>
            <a:off x="381000" y="304800"/>
            <a:ext cx="8229600" cy="1371600"/>
          </a:xfrm>
          <a:prstGeom prst="plaque">
            <a:avLst>
              <a:gd name="adj" fmla="val 2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3200">
                <a:latin typeface="Comic Sans MS" panose="030F0702030302020204" pitchFamily="66" charset="0"/>
              </a:rPr>
              <a:t>Matthew 18:21-35</a:t>
            </a:r>
            <a:endParaRPr lang="en-US" sz="3200" b="1">
              <a:latin typeface="Comic Sans MS" panose="030F0702030302020204" pitchFamily="66" charset="0"/>
            </a:endParaRPr>
          </a:p>
          <a:p>
            <a:pPr algn="ctr">
              <a:lnSpc>
                <a:spcPct val="110000"/>
              </a:lnSpc>
            </a:pPr>
            <a:r>
              <a:rPr lang="en-US" sz="40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Forgiveness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1752600" y="2133600"/>
            <a:ext cx="4789488" cy="326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I. The Word</a:t>
            </a:r>
          </a:p>
          <a:p>
            <a:pPr>
              <a:lnSpc>
                <a:spcPct val="130000"/>
              </a:lnSpc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II. The Frequency</a:t>
            </a:r>
          </a:p>
          <a:p>
            <a:pPr>
              <a:lnSpc>
                <a:spcPct val="130000"/>
              </a:lnSpc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III. The Parable</a:t>
            </a:r>
          </a:p>
          <a:p>
            <a:pPr>
              <a:lnSpc>
                <a:spcPct val="130000"/>
              </a:lnSpc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IV. The Qualities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  <a:ln>
            <a:solidFill>
              <a:srgbClr val="FFFFCC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Qualities Essential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086600" cy="452596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Patience (v. 26)</a:t>
            </a:r>
          </a:p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 (vv. 27, 33)</a:t>
            </a:r>
          </a:p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Sincerity – from the heart (v. 35)</a:t>
            </a:r>
          </a:p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Release of the sin (v. 27)</a:t>
            </a:r>
          </a:p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(Luke 17:5)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AutoShape 2"/>
          <p:cNvSpPr>
            <a:spLocks noChangeArrowheads="1"/>
          </p:cNvSpPr>
          <p:nvPr/>
        </p:nvSpPr>
        <p:spPr bwMode="auto">
          <a:xfrm>
            <a:off x="381000" y="304800"/>
            <a:ext cx="8229600" cy="1371600"/>
          </a:xfrm>
          <a:prstGeom prst="plaque">
            <a:avLst>
              <a:gd name="adj" fmla="val 2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3200">
                <a:latin typeface="Comic Sans MS" panose="030F0702030302020204" pitchFamily="66" charset="0"/>
              </a:rPr>
              <a:t>Matthew 18:21-35</a:t>
            </a:r>
            <a:endParaRPr lang="en-US" sz="3200" b="1">
              <a:latin typeface="Comic Sans MS" panose="030F0702030302020204" pitchFamily="66" charset="0"/>
            </a:endParaRPr>
          </a:p>
          <a:p>
            <a:pPr algn="ctr">
              <a:lnSpc>
                <a:spcPct val="110000"/>
              </a:lnSpc>
            </a:pPr>
            <a:r>
              <a:rPr lang="en-US" sz="40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Forgiveness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752600" y="2133600"/>
            <a:ext cx="4789488" cy="405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I. The Word</a:t>
            </a:r>
          </a:p>
          <a:p>
            <a:pPr>
              <a:lnSpc>
                <a:spcPct val="130000"/>
              </a:lnSpc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II. The Frequency</a:t>
            </a:r>
          </a:p>
          <a:p>
            <a:pPr>
              <a:lnSpc>
                <a:spcPct val="130000"/>
              </a:lnSpc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III. The Parable</a:t>
            </a:r>
          </a:p>
          <a:p>
            <a:pPr>
              <a:lnSpc>
                <a:spcPct val="130000"/>
              </a:lnSpc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IV. The Qualities</a:t>
            </a:r>
          </a:p>
          <a:p>
            <a:pPr>
              <a:lnSpc>
                <a:spcPct val="130000"/>
              </a:lnSpc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V. The Parallel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Oval 4"/>
          <p:cNvSpPr>
            <a:spLocks noChangeArrowheads="1"/>
          </p:cNvSpPr>
          <p:nvPr/>
        </p:nvSpPr>
        <p:spPr bwMode="auto">
          <a:xfrm>
            <a:off x="1219200" y="2286000"/>
            <a:ext cx="2133600" cy="18288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FF00"/>
                </a:solidFill>
                <a:latin typeface="Comic Sans MS" panose="030F0702030302020204" pitchFamily="66" charset="0"/>
              </a:rPr>
              <a:t>God</a:t>
            </a:r>
          </a:p>
        </p:txBody>
      </p:sp>
      <p:sp>
        <p:nvSpPr>
          <p:cNvPr id="89093" name="Oval 5"/>
          <p:cNvSpPr>
            <a:spLocks noChangeArrowheads="1"/>
          </p:cNvSpPr>
          <p:nvPr/>
        </p:nvSpPr>
        <p:spPr bwMode="auto">
          <a:xfrm>
            <a:off x="5943600" y="2286000"/>
            <a:ext cx="2133600" cy="18288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FFFF00"/>
                </a:solidFill>
                <a:latin typeface="Comic Sans MS" panose="030F0702030302020204" pitchFamily="66" charset="0"/>
              </a:rPr>
              <a:t>Man</a:t>
            </a:r>
          </a:p>
        </p:txBody>
      </p:sp>
      <p:grpSp>
        <p:nvGrpSpPr>
          <p:cNvPr id="89097" name="Group 9"/>
          <p:cNvGrpSpPr>
            <a:grpSpLocks/>
          </p:cNvGrpSpPr>
          <p:nvPr/>
        </p:nvGrpSpPr>
        <p:grpSpPr bwMode="auto">
          <a:xfrm>
            <a:off x="2209800" y="838200"/>
            <a:ext cx="5248275" cy="1600200"/>
            <a:chOff x="1344" y="288"/>
            <a:chExt cx="3306" cy="1008"/>
          </a:xfrm>
        </p:grpSpPr>
        <p:sp>
          <p:nvSpPr>
            <p:cNvPr id="89094" name="AutoShape 6"/>
            <p:cNvSpPr>
              <a:spLocks noChangeArrowheads="1"/>
            </p:cNvSpPr>
            <p:nvPr/>
          </p:nvSpPr>
          <p:spPr bwMode="auto">
            <a:xfrm rot="5261418">
              <a:off x="2496" y="-144"/>
              <a:ext cx="624" cy="2256"/>
            </a:xfrm>
            <a:prstGeom prst="curvedRightArrow">
              <a:avLst>
                <a:gd name="adj1" fmla="val 72308"/>
                <a:gd name="adj2" fmla="val 144615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096" name="Text Box 8"/>
            <p:cNvSpPr txBox="1">
              <a:spLocks noChangeArrowheads="1"/>
            </p:cNvSpPr>
            <p:nvPr/>
          </p:nvSpPr>
          <p:spPr bwMode="auto">
            <a:xfrm>
              <a:off x="1344" y="288"/>
              <a:ext cx="33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rPr>
                <a:t>Man is to forgive as God does</a:t>
              </a:r>
            </a:p>
          </p:txBody>
        </p:sp>
      </p:grpSp>
      <p:grpSp>
        <p:nvGrpSpPr>
          <p:cNvPr id="89099" name="Group 11"/>
          <p:cNvGrpSpPr>
            <a:grpSpLocks/>
          </p:cNvGrpSpPr>
          <p:nvPr/>
        </p:nvGrpSpPr>
        <p:grpSpPr bwMode="auto">
          <a:xfrm>
            <a:off x="2362200" y="4038600"/>
            <a:ext cx="4953000" cy="1585913"/>
            <a:chOff x="1584" y="3120"/>
            <a:chExt cx="3120" cy="999"/>
          </a:xfrm>
        </p:grpSpPr>
        <p:sp>
          <p:nvSpPr>
            <p:cNvPr id="89095" name="AutoShape 7"/>
            <p:cNvSpPr>
              <a:spLocks noChangeArrowheads="1"/>
            </p:cNvSpPr>
            <p:nvPr/>
          </p:nvSpPr>
          <p:spPr bwMode="auto">
            <a:xfrm rot="5261418" flipH="1" flipV="1">
              <a:off x="2880" y="2304"/>
              <a:ext cx="624" cy="2256"/>
            </a:xfrm>
            <a:prstGeom prst="curvedRightArrow">
              <a:avLst>
                <a:gd name="adj1" fmla="val 72308"/>
                <a:gd name="adj2" fmla="val 144615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098" name="Text Box 10"/>
            <p:cNvSpPr txBox="1">
              <a:spLocks noChangeArrowheads="1"/>
            </p:cNvSpPr>
            <p:nvPr/>
          </p:nvSpPr>
          <p:spPr bwMode="auto">
            <a:xfrm>
              <a:off x="1584" y="3792"/>
              <a:ext cx="31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rPr>
                <a:t>God forgives as man does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AutoShape 2"/>
          <p:cNvSpPr>
            <a:spLocks noChangeArrowheads="1"/>
          </p:cNvSpPr>
          <p:nvPr/>
        </p:nvSpPr>
        <p:spPr bwMode="auto">
          <a:xfrm>
            <a:off x="381000" y="304800"/>
            <a:ext cx="8229600" cy="1371600"/>
          </a:xfrm>
          <a:prstGeom prst="plaque">
            <a:avLst>
              <a:gd name="adj" fmla="val 2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3200">
                <a:latin typeface="Comic Sans MS" panose="030F0702030302020204" pitchFamily="66" charset="0"/>
              </a:rPr>
              <a:t>Matthew 18:21-35</a:t>
            </a:r>
            <a:endParaRPr lang="en-US" sz="3200" b="1">
              <a:latin typeface="Comic Sans MS" panose="030F0702030302020204" pitchFamily="66" charset="0"/>
            </a:endParaRPr>
          </a:p>
          <a:p>
            <a:pPr algn="ctr">
              <a:lnSpc>
                <a:spcPct val="110000"/>
              </a:lnSpc>
            </a:pPr>
            <a:r>
              <a:rPr lang="en-US" sz="400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Forgiveness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845875" y="1981200"/>
            <a:ext cx="5299849" cy="453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I. The Word</a:t>
            </a:r>
          </a:p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II. The Frequency</a:t>
            </a:r>
          </a:p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III. The Parable</a:t>
            </a:r>
          </a:p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IV. The Qualities</a:t>
            </a:r>
          </a:p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V. The Parallel</a:t>
            </a:r>
          </a:p>
          <a:p>
            <a:pPr>
              <a:spcBef>
                <a:spcPts val="600"/>
              </a:spcBef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VI. Examples</a:t>
            </a:r>
          </a:p>
        </p:txBody>
      </p:sp>
    </p:spTree>
    <p:extLst>
      <p:ext uri="{BB962C8B-B14F-4D97-AF65-F5344CB8AC3E}">
        <p14:creationId xmlns:p14="http://schemas.microsoft.com/office/powerpoint/2010/main" val="92466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2514600"/>
            <a:ext cx="62103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Matthew 18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048000" y="3886200"/>
            <a:ext cx="2843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Relationships</a:t>
            </a:r>
          </a:p>
        </p:txBody>
      </p:sp>
    </p:spTree>
    <p:extLst>
      <p:ext uri="{BB962C8B-B14F-4D97-AF65-F5344CB8AC3E}">
        <p14:creationId xmlns:p14="http://schemas.microsoft.com/office/powerpoint/2010/main" val="636123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62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16200000">
            <a:off x="-3624171" y="3090774"/>
            <a:ext cx="8001000" cy="905056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71500" indent="-571500" algn="ctr">
              <a:lnSpc>
                <a:spcPct val="150000"/>
              </a:lnSpc>
            </a:pPr>
            <a:r>
              <a:rPr lang="en-US" sz="4000" b="1" dirty="0">
                <a:solidFill>
                  <a:srgbClr val="FFFF00"/>
                </a:solidFill>
              </a:rPr>
              <a:t>Examples of Forgiveness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609600"/>
            <a:ext cx="7467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Esau forgave Jacob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(Gen. 33:4)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Joseph forgave brothers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(Gen. 45:5-15; 50:10-21)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forgave Saul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 Sam. 24:9-22)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Stephen forgave – stoned him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(Acts 7:60)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forgave killers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(Luke 23:34)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forgave you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(Eph. 1:7)</a:t>
            </a:r>
          </a:p>
        </p:txBody>
      </p:sp>
      <p:sp>
        <p:nvSpPr>
          <p:cNvPr id="5" name="Round Diagonal Corner Rectangle 4"/>
          <p:cNvSpPr/>
          <p:nvPr/>
        </p:nvSpPr>
        <p:spPr>
          <a:xfrm>
            <a:off x="1219200" y="5334000"/>
            <a:ext cx="7315200" cy="1066800"/>
          </a:xfrm>
          <a:prstGeom prst="round2DiagRect">
            <a:avLst>
              <a:gd name="adj1" fmla="val 28096"/>
              <a:gd name="adj2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solidFill>
                  <a:schemeClr val="tx1"/>
                </a:solidFill>
              </a:rPr>
              <a:t>If these could forgive</a:t>
            </a:r>
          </a:p>
          <a:p>
            <a:pPr algn="ctr"/>
            <a:r>
              <a:rPr lang="en-US" sz="3200" b="1" i="1" dirty="0">
                <a:solidFill>
                  <a:schemeClr val="tx1"/>
                </a:solidFill>
              </a:rPr>
              <a:t>Why can’t you?</a:t>
            </a:r>
          </a:p>
        </p:txBody>
      </p:sp>
    </p:spTree>
    <p:extLst>
      <p:ext uri="{BB962C8B-B14F-4D97-AF65-F5344CB8AC3E}">
        <p14:creationId xmlns:p14="http://schemas.microsoft.com/office/powerpoint/2010/main" val="10260989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62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533400"/>
            <a:ext cx="8077200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Woman &amp; Stepfather in Athens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1447800"/>
            <a:ext cx="7315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68275">
              <a:buFont typeface="Arial" pitchFamily="34" charset="0"/>
              <a:buChar char="•"/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Father died (girl pre-teen) – mother 	remarried</a:t>
            </a:r>
          </a:p>
          <a:p>
            <a:pPr defTabSz="168275">
              <a:buFont typeface="Arial" pitchFamily="34" charset="0"/>
              <a:buChar char="•"/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Stepdad – not a Christian – mean, ugly, harsh</a:t>
            </a:r>
          </a:p>
          <a:p>
            <a:pPr defTabSz="168275">
              <a:buFont typeface="Arial" pitchFamily="34" charset="0"/>
              <a:buChar char="•"/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Drove the girl away from her mother</a:t>
            </a:r>
          </a:p>
          <a:p>
            <a:pPr defTabSz="168275">
              <a:buFont typeface="Arial" pitchFamily="34" charset="0"/>
              <a:buChar char="•"/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Would not allow her to see her mother</a:t>
            </a:r>
          </a:p>
          <a:p>
            <a:pPr defTabSz="168275">
              <a:buFont typeface="Arial" pitchFamily="34" charset="0"/>
              <a:buChar char="•"/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Girl forced to live with someone else </a:t>
            </a:r>
          </a:p>
          <a:p>
            <a:pPr defTabSz="168275">
              <a:buFont typeface="Arial" pitchFamily="34" charset="0"/>
              <a:buChar char="•"/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Later girl became a Christian &amp; married</a:t>
            </a:r>
          </a:p>
          <a:p>
            <a:pPr defTabSz="168275">
              <a:buFont typeface="Arial" pitchFamily="34" charset="0"/>
              <a:buChar char="•"/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Her mother died – leaving stepdad needing care</a:t>
            </a:r>
          </a:p>
          <a:p>
            <a:pPr defTabSz="168275">
              <a:buFont typeface="Arial" pitchFamily="34" charset="0"/>
              <a:buChar char="•"/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Girl was only one who could care for him</a:t>
            </a:r>
          </a:p>
          <a:p>
            <a:pPr defTabSz="168275">
              <a:buFont typeface="Arial" pitchFamily="34" charset="0"/>
              <a:buChar char="•"/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Brought stepdad into her house – taught gospel</a:t>
            </a:r>
          </a:p>
          <a:p>
            <a:pPr defTabSz="168275">
              <a:buFont typeface="Arial" pitchFamily="34" charset="0"/>
              <a:buChar char="•"/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Stepdad became Christian – she forgave him</a:t>
            </a:r>
          </a:p>
          <a:p>
            <a:pPr defTabSz="168275">
              <a:buFont typeface="Arial" pitchFamily="34" charset="0"/>
              <a:buChar char="•"/>
            </a:pP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Took care of him until he died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1143000" y="5867400"/>
            <a:ext cx="7315200" cy="762000"/>
          </a:xfrm>
          <a:prstGeom prst="round2DiagRect">
            <a:avLst>
              <a:gd name="adj1" fmla="val 28096"/>
              <a:gd name="adj2" fmla="val 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chemeClr val="tx1"/>
                </a:solidFill>
              </a:rPr>
              <a:t>If she could forgive</a:t>
            </a:r>
          </a:p>
          <a:p>
            <a:pPr algn="ctr"/>
            <a:r>
              <a:rPr lang="en-US" sz="2400" b="1" i="1" dirty="0">
                <a:solidFill>
                  <a:schemeClr val="tx1"/>
                </a:solidFill>
              </a:rPr>
              <a:t>Why can’t you?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-3624171" y="3090774"/>
            <a:ext cx="8001000" cy="905056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71500" indent="-571500" algn="ctr">
              <a:lnSpc>
                <a:spcPct val="150000"/>
              </a:lnSpc>
            </a:pPr>
            <a:r>
              <a:rPr lang="en-US" sz="4000" b="1" dirty="0">
                <a:solidFill>
                  <a:srgbClr val="FFFF00"/>
                </a:solidFill>
              </a:rPr>
              <a:t>Examples of Forgiveness</a:t>
            </a:r>
          </a:p>
        </p:txBody>
      </p:sp>
    </p:spTree>
    <p:extLst>
      <p:ext uri="{BB962C8B-B14F-4D97-AF65-F5344CB8AC3E}">
        <p14:creationId xmlns:p14="http://schemas.microsoft.com/office/powerpoint/2010/main" val="3960847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AutoShape 2"/>
          <p:cNvSpPr>
            <a:spLocks noChangeArrowheads="1"/>
          </p:cNvSpPr>
          <p:nvPr/>
        </p:nvSpPr>
        <p:spPr bwMode="auto">
          <a:xfrm>
            <a:off x="381000" y="304800"/>
            <a:ext cx="8229600" cy="1371600"/>
          </a:xfrm>
          <a:prstGeom prst="plaque">
            <a:avLst>
              <a:gd name="adj" fmla="val 2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Matthew 18:21-35</a:t>
            </a: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</a:rPr>
              <a:t>Forgiveness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845875" y="1981200"/>
            <a:ext cx="5299849" cy="453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</a:rPr>
              <a:t>I. The Word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</a:rPr>
              <a:t>II. The Frequency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</a:rPr>
              <a:t>III. The Parable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</a:rPr>
              <a:t>IV. The Qualities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</a:rPr>
              <a:t>V. The Parallel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anose="030F0702030302020204" pitchFamily="66" charset="0"/>
              </a:rPr>
              <a:t>VI. Examples</a:t>
            </a:r>
          </a:p>
        </p:txBody>
      </p:sp>
    </p:spTree>
    <p:extLst>
      <p:ext uri="{BB962C8B-B14F-4D97-AF65-F5344CB8AC3E}">
        <p14:creationId xmlns:p14="http://schemas.microsoft.com/office/powerpoint/2010/main" val="3109665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85800" y="0"/>
            <a:ext cx="7772400" cy="8382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FFFFFF"/>
                </a:solidFill>
              </a:rPr>
              <a:t>Problems In Relationships Come Because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57200" y="1409700"/>
            <a:ext cx="5354638" cy="398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60000"/>
              </a:lnSpc>
              <a:buFontTx/>
              <a:buChar char="•"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Focus on self</a:t>
            </a:r>
          </a:p>
          <a:p>
            <a:pPr>
              <a:lnSpc>
                <a:spcPct val="160000"/>
              </a:lnSpc>
              <a:buFontTx/>
              <a:buChar char="•"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Pride</a:t>
            </a:r>
          </a:p>
          <a:p>
            <a:pPr>
              <a:lnSpc>
                <a:spcPct val="160000"/>
              </a:lnSpc>
              <a:buFontTx/>
              <a:buChar char="•"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Don’t Value Another</a:t>
            </a:r>
          </a:p>
          <a:p>
            <a:pPr>
              <a:lnSpc>
                <a:spcPct val="160000"/>
              </a:lnSpc>
              <a:buFontTx/>
              <a:buChar char="•"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Don’t Resolve Differences</a:t>
            </a:r>
          </a:p>
          <a:p>
            <a:pPr>
              <a:lnSpc>
                <a:spcPct val="160000"/>
              </a:lnSpc>
              <a:buFontTx/>
              <a:buChar char="•"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Fail to Forgive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505200" y="1462088"/>
            <a:ext cx="4213013" cy="739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(cf. Matt. 17:23 - 18:1)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922463" y="2224088"/>
            <a:ext cx="2278188" cy="739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(Matt. 18:4)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4572000" y="2971800"/>
            <a:ext cx="3097323" cy="739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(Matt. 18:10-14)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694363" y="3748088"/>
            <a:ext cx="3097323" cy="739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(Matt. 18:15-17)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446463" y="4586288"/>
            <a:ext cx="3097323" cy="739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(Matt. 18:21-35)</a:t>
            </a:r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2133600" y="5486400"/>
            <a:ext cx="4724400" cy="11430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en-US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Jesus Dealt</a:t>
            </a:r>
          </a:p>
          <a:p>
            <a:pPr algn="ctr"/>
            <a:r>
              <a:rPr lang="en-US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With All These</a:t>
            </a:r>
          </a:p>
        </p:txBody>
      </p:sp>
    </p:spTree>
    <p:extLst>
      <p:ext uri="{BB962C8B-B14F-4D97-AF65-F5344CB8AC3E}">
        <p14:creationId xmlns:p14="http://schemas.microsoft.com/office/powerpoint/2010/main" val="3715196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4" grpId="0"/>
      <p:bldP spid="4105" grpId="0"/>
      <p:bldP spid="4106" grpId="0"/>
      <p:bldP spid="410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381000" y="304800"/>
            <a:ext cx="8229600" cy="1371600"/>
          </a:xfrm>
          <a:prstGeom prst="plaque">
            <a:avLst>
              <a:gd name="adj" fmla="val 2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Matthew 18:1-9</a:t>
            </a:r>
            <a:endParaRPr lang="en-US" sz="32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10000"/>
              </a:lnSpc>
            </a:pPr>
            <a:r>
              <a:rPr lang="en-US" sz="4000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Who Is The Greatest?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82663" y="2276475"/>
            <a:ext cx="7094537" cy="310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I. The Question </a:t>
            </a:r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(v. 1)</a:t>
            </a:r>
          </a:p>
          <a:p>
            <a:pPr>
              <a:lnSpc>
                <a:spcPct val="150000"/>
              </a:lnSpc>
            </a:pPr>
            <a:r>
              <a:rPr lang="en-US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II. The Answer </a:t>
            </a:r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(vv. 2-4)</a:t>
            </a:r>
          </a:p>
          <a:p>
            <a:pPr>
              <a:lnSpc>
                <a:spcPct val="150000"/>
              </a:lnSpc>
            </a:pPr>
            <a:r>
              <a:rPr lang="en-US" sz="4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III. The Warning </a:t>
            </a:r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(vv. 5-9)</a:t>
            </a:r>
          </a:p>
        </p:txBody>
      </p:sp>
      <p:sp>
        <p:nvSpPr>
          <p:cNvPr id="2" name="Diagonal Stripe 1"/>
          <p:cNvSpPr/>
          <p:nvPr/>
        </p:nvSpPr>
        <p:spPr bwMode="auto">
          <a:xfrm>
            <a:off x="0" y="0"/>
            <a:ext cx="3124200" cy="2514600"/>
          </a:xfrm>
          <a:prstGeom prst="diagStrip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9241039">
            <a:off x="311218" y="634477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0821694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381000" y="304800"/>
            <a:ext cx="8229600" cy="1371600"/>
          </a:xfrm>
          <a:prstGeom prst="plaque">
            <a:avLst>
              <a:gd name="adj" fmla="val 2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rgbClr val="808080"/>
            </a:prstShdw>
          </a:effec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r>
              <a:rPr lang="en-US" sz="3200" dirty="0">
                <a:solidFill>
                  <a:srgbClr val="000000"/>
                </a:solidFill>
                <a:latin typeface="Comic Sans MS" panose="030F0702030302020204" pitchFamily="66" charset="0"/>
              </a:rPr>
              <a:t>Matthew 18:10-20</a:t>
            </a:r>
            <a:endParaRPr lang="en-US" sz="32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10000"/>
              </a:lnSpc>
            </a:pPr>
            <a:r>
              <a:rPr lang="en-US" sz="4000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When You’ve Been Wronged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57200" y="2208213"/>
            <a:ext cx="8428911" cy="276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90000"/>
              </a:lnSpc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I. The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Attitude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That’s </a:t>
            </a:r>
            <a:r>
              <a:rPr lang="en-US" sz="32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Wrong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(vv.10-14)</a:t>
            </a:r>
          </a:p>
          <a:p>
            <a:pPr>
              <a:lnSpc>
                <a:spcPct val="190000"/>
              </a:lnSpc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II. The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Action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That’s </a:t>
            </a:r>
            <a:r>
              <a:rPr lang="en-US" sz="32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Right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(vv. 15-17)</a:t>
            </a:r>
          </a:p>
          <a:p>
            <a:pPr>
              <a:lnSpc>
                <a:spcPct val="190000"/>
              </a:lnSpc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III. The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Authority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That </a:t>
            </a:r>
            <a:r>
              <a:rPr lang="en-US" sz="32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Works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(vv. 18-20)</a:t>
            </a:r>
          </a:p>
        </p:txBody>
      </p:sp>
      <p:sp>
        <p:nvSpPr>
          <p:cNvPr id="4" name="Diagonal Stripe 3"/>
          <p:cNvSpPr/>
          <p:nvPr/>
        </p:nvSpPr>
        <p:spPr bwMode="auto">
          <a:xfrm>
            <a:off x="0" y="0"/>
            <a:ext cx="3124200" cy="2514600"/>
          </a:xfrm>
          <a:prstGeom prst="diagStrip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9241039">
            <a:off x="311218" y="634477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  <a:latin typeface="Comic Sans MS" panose="030F0702030302020204" pitchFamily="66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16448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5" name="AutoShape 9"/>
          <p:cNvSpPr>
            <a:spLocks noChangeArrowheads="1"/>
          </p:cNvSpPr>
          <p:nvPr/>
        </p:nvSpPr>
        <p:spPr bwMode="auto">
          <a:xfrm>
            <a:off x="3505200" y="3048000"/>
            <a:ext cx="4648200" cy="1905000"/>
          </a:xfrm>
          <a:prstGeom prst="rightArrow">
            <a:avLst>
              <a:gd name="adj1" fmla="val 69500"/>
              <a:gd name="adj2" fmla="val 321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i="1" dirty="0">
                <a:latin typeface="Arial" panose="020B0604020202020204" pitchFamily="34" charset="0"/>
              </a:rPr>
              <a:t>Approach the Offender</a:t>
            </a:r>
          </a:p>
          <a:p>
            <a:pPr algn="ctr"/>
            <a:r>
              <a:rPr lang="en-US" b="1" i="1" dirty="0">
                <a:latin typeface="Arial" panose="020B0604020202020204" pitchFamily="34" charset="0"/>
              </a:rPr>
              <a:t>With the Spirit of</a:t>
            </a:r>
          </a:p>
          <a:p>
            <a:pPr algn="ctr"/>
            <a:r>
              <a:rPr lang="en-US" b="1" i="1" dirty="0">
                <a:latin typeface="Arial" panose="020B0604020202020204" pitchFamily="34" charset="0"/>
              </a:rPr>
              <a:t>Wanting to Forgive 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81000" y="762000"/>
            <a:ext cx="8305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CCFF99"/>
                </a:solidFill>
                <a:latin typeface="Arial" panose="020B0604020202020204" pitchFamily="34" charset="0"/>
              </a:rPr>
              <a:t>One of the hardest things to do is forgive one who has wronged you.</a:t>
            </a:r>
          </a:p>
        </p:txBody>
      </p:sp>
      <p:sp>
        <p:nvSpPr>
          <p:cNvPr id="75784" name="AutoShape 8"/>
          <p:cNvSpPr>
            <a:spLocks noChangeArrowheads="1"/>
          </p:cNvSpPr>
          <p:nvPr/>
        </p:nvSpPr>
        <p:spPr bwMode="auto">
          <a:xfrm>
            <a:off x="914400" y="2286000"/>
            <a:ext cx="2743200" cy="3505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>
              <a:lnSpc>
                <a:spcPct val="160000"/>
              </a:lnSpc>
            </a:pPr>
            <a:r>
              <a:rPr lang="en-US" sz="3200" b="1" dirty="0">
                <a:solidFill>
                  <a:srgbClr val="3333CC"/>
                </a:solidFill>
                <a:latin typeface="Arial" panose="020B0604020202020204" pitchFamily="34" charset="0"/>
              </a:rPr>
              <a:t>When You</a:t>
            </a:r>
          </a:p>
          <a:p>
            <a:pPr algn="ctr">
              <a:lnSpc>
                <a:spcPct val="160000"/>
              </a:lnSpc>
            </a:pPr>
            <a:r>
              <a:rPr lang="en-US" sz="3200" b="1" dirty="0">
                <a:solidFill>
                  <a:srgbClr val="3333CC"/>
                </a:solidFill>
                <a:latin typeface="Arial" panose="020B0604020202020204" pitchFamily="34" charset="0"/>
              </a:rPr>
              <a:t>Have Been</a:t>
            </a:r>
          </a:p>
          <a:p>
            <a:pPr algn="ctr">
              <a:lnSpc>
                <a:spcPct val="160000"/>
              </a:lnSpc>
            </a:pPr>
            <a:r>
              <a:rPr lang="en-US" sz="3200" b="1" dirty="0">
                <a:solidFill>
                  <a:srgbClr val="3333CC"/>
                </a:solidFill>
                <a:latin typeface="Arial" panose="020B0604020202020204" pitchFamily="34" charset="0"/>
              </a:rPr>
              <a:t>Wronged</a:t>
            </a:r>
          </a:p>
        </p:txBody>
      </p:sp>
      <p:sp>
        <p:nvSpPr>
          <p:cNvPr id="75786" name="AutoShape 10"/>
          <p:cNvSpPr>
            <a:spLocks noChangeArrowheads="1"/>
          </p:cNvSpPr>
          <p:nvPr/>
        </p:nvSpPr>
        <p:spPr bwMode="auto">
          <a:xfrm>
            <a:off x="3276600" y="4495800"/>
            <a:ext cx="4876800" cy="1828800"/>
          </a:xfrm>
          <a:prstGeom prst="star32">
            <a:avLst>
              <a:gd name="adj" fmla="val 45542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99FFCC"/>
                </a:solidFill>
                <a:latin typeface="Arial" panose="020B0604020202020204" pitchFamily="34" charset="0"/>
              </a:rPr>
              <a:t>Times We Are</a:t>
            </a:r>
          </a:p>
          <a:p>
            <a:pPr algn="ctr"/>
            <a:r>
              <a:rPr lang="en-US" b="1" dirty="0">
                <a:solidFill>
                  <a:srgbClr val="99FFCC"/>
                </a:solidFill>
                <a:latin typeface="Arial" panose="020B0604020202020204" pitchFamily="34" charset="0"/>
              </a:rPr>
              <a:t>Disappointed</a:t>
            </a:r>
          </a:p>
          <a:p>
            <a:pPr algn="ctr"/>
            <a:r>
              <a:rPr lang="en-US" b="1" dirty="0">
                <a:solidFill>
                  <a:srgbClr val="99FFCC"/>
                </a:solidFill>
                <a:latin typeface="Arial" panose="020B0604020202020204" pitchFamily="34" charset="0"/>
              </a:rPr>
              <a:t>That We Must Forgive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5" grpId="0" animBg="1"/>
      <p:bldP spid="75784" grpId="0" animBg="1"/>
      <p:bldP spid="757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b="1" u="sng" dirty="0">
                <a:solidFill>
                  <a:srgbClr val="FFFF00"/>
                </a:solidFill>
                <a:latin typeface="Comic Sans MS" panose="030F0702030302020204" pitchFamily="66" charset="0"/>
              </a:rPr>
              <a:t>Two Things That Are Extremely Hard!</a:t>
            </a:r>
          </a:p>
        </p:txBody>
      </p:sp>
      <p:sp>
        <p:nvSpPr>
          <p:cNvPr id="78854" name="AutoShape 6"/>
          <p:cNvSpPr>
            <a:spLocks noChangeArrowheads="1"/>
          </p:cNvSpPr>
          <p:nvPr/>
        </p:nvSpPr>
        <p:spPr bwMode="auto">
          <a:xfrm>
            <a:off x="1143000" y="1981200"/>
            <a:ext cx="3048000" cy="4267200"/>
          </a:xfrm>
          <a:prstGeom prst="bevel">
            <a:avLst>
              <a:gd name="adj" fmla="val 7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3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Saying</a:t>
            </a:r>
          </a:p>
          <a:p>
            <a:pPr algn="ctr">
              <a:lnSpc>
                <a:spcPct val="130000"/>
              </a:lnSpc>
            </a:pPr>
            <a:endParaRPr lang="en-US" sz="2800" b="1" dirty="0">
              <a:latin typeface="Comic Sans MS" panose="030F0702030302020204" pitchFamily="66" charset="0"/>
            </a:endParaRPr>
          </a:p>
          <a:p>
            <a:pPr algn="ctr">
              <a:lnSpc>
                <a:spcPct val="13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“I Sinned</a:t>
            </a:r>
          </a:p>
          <a:p>
            <a:pPr algn="ctr">
              <a:lnSpc>
                <a:spcPct val="13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I was wrong</a:t>
            </a:r>
          </a:p>
          <a:p>
            <a:pPr algn="ctr">
              <a:lnSpc>
                <a:spcPct val="13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I am sorry”</a:t>
            </a:r>
          </a:p>
        </p:txBody>
      </p:sp>
      <p:sp>
        <p:nvSpPr>
          <p:cNvPr id="78855" name="AutoShape 7"/>
          <p:cNvSpPr>
            <a:spLocks noChangeArrowheads="1"/>
          </p:cNvSpPr>
          <p:nvPr/>
        </p:nvSpPr>
        <p:spPr bwMode="auto">
          <a:xfrm>
            <a:off x="4953000" y="1981200"/>
            <a:ext cx="3048000" cy="4267200"/>
          </a:xfrm>
          <a:prstGeom prst="bevel">
            <a:avLst>
              <a:gd name="adj" fmla="val 7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30000"/>
              </a:lnSpc>
            </a:pPr>
            <a:r>
              <a:rPr lang="en-US" sz="3200" b="1" dirty="0">
                <a:latin typeface="Comic Sans MS" panose="030F0702030302020204" pitchFamily="66" charset="0"/>
              </a:rPr>
              <a:t>Forgiving</a:t>
            </a:r>
          </a:p>
          <a:p>
            <a:pPr algn="ctr">
              <a:lnSpc>
                <a:spcPct val="130000"/>
              </a:lnSpc>
            </a:pPr>
            <a:endParaRPr lang="en-US" sz="2800" b="1" dirty="0">
              <a:latin typeface="Comic Sans MS" panose="030F0702030302020204" pitchFamily="66" charset="0"/>
            </a:endParaRPr>
          </a:p>
          <a:p>
            <a:pPr algn="ctr">
              <a:lnSpc>
                <a:spcPct val="13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One who</a:t>
            </a:r>
          </a:p>
          <a:p>
            <a:pPr algn="ctr">
              <a:lnSpc>
                <a:spcPct val="13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has done</a:t>
            </a:r>
          </a:p>
          <a:p>
            <a:pPr algn="ctr">
              <a:lnSpc>
                <a:spcPct val="130000"/>
              </a:lnSpc>
            </a:pPr>
            <a:r>
              <a:rPr lang="en-US" sz="2800" b="1" dirty="0">
                <a:latin typeface="Comic Sans MS" panose="030F0702030302020204" pitchFamily="66" charset="0"/>
              </a:rPr>
              <a:t>you wrong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 animBg="1"/>
      <p:bldP spid="788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Forgiveness-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76200"/>
            <a:ext cx="6024563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75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lance">
  <a:themeElements>
    <a:clrScheme name="Balance 7">
      <a:dk1>
        <a:srgbClr val="B4AF80"/>
      </a:dk1>
      <a:lt1>
        <a:srgbClr val="FFFFFF"/>
      </a:lt1>
      <a:dk2>
        <a:srgbClr val="C8C6A2"/>
      </a:dk2>
      <a:lt2>
        <a:srgbClr val="827F4C"/>
      </a:lt2>
      <a:accent1>
        <a:srgbClr val="7C784E"/>
      </a:accent1>
      <a:accent2>
        <a:srgbClr val="A2A4AC"/>
      </a:accent2>
      <a:accent3>
        <a:srgbClr val="E0DFCE"/>
      </a:accent3>
      <a:accent4>
        <a:srgbClr val="DADADA"/>
      </a:accent4>
      <a:accent5>
        <a:srgbClr val="BFBEB2"/>
      </a:accent5>
      <a:accent6>
        <a:srgbClr val="92949B"/>
      </a:accent6>
      <a:hlink>
        <a:srgbClr val="33CCCC"/>
      </a:hlink>
      <a:folHlink>
        <a:srgbClr val="009999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1382</Words>
  <Application>Microsoft Office PowerPoint</Application>
  <PresentationFormat>On-screen Show (4:3)</PresentationFormat>
  <Paragraphs>233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33</vt:i4>
      </vt:variant>
    </vt:vector>
  </HeadingPairs>
  <TitlesOfParts>
    <vt:vector size="48" baseType="lpstr">
      <vt:lpstr>Arial</vt:lpstr>
      <vt:lpstr>Arial Narrow</vt:lpstr>
      <vt:lpstr>Arial Rounded MT Bold</vt:lpstr>
      <vt:lpstr>Calibri</vt:lpstr>
      <vt:lpstr>Comic Sans MS</vt:lpstr>
      <vt:lpstr>Tahoma</vt:lpstr>
      <vt:lpstr>Times New Roman</vt:lpstr>
      <vt:lpstr>Wingdings</vt:lpstr>
      <vt:lpstr>Default Design</vt:lpstr>
      <vt:lpstr>Balance</vt:lpstr>
      <vt:lpstr>1_Default Design</vt:lpstr>
      <vt:lpstr>2_Default Design</vt:lpstr>
      <vt:lpstr>5_Default Design</vt:lpstr>
      <vt:lpstr>6_Default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Parable</vt:lpstr>
      <vt:lpstr>PowerPoint Presentation</vt:lpstr>
      <vt:lpstr>PowerPoint Presentation</vt:lpstr>
      <vt:lpstr>Qualities Essential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 Bethel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Donnie V. Rader</dc:creator>
  <cp:lastModifiedBy>Donnie V. Rader</cp:lastModifiedBy>
  <cp:revision>68</cp:revision>
  <cp:lastPrinted>2016-03-24T14:34:08Z</cp:lastPrinted>
  <dcterms:created xsi:type="dcterms:W3CDTF">2004-10-26T16:02:53Z</dcterms:created>
  <dcterms:modified xsi:type="dcterms:W3CDTF">2017-01-03T20:38:24Z</dcterms:modified>
</cp:coreProperties>
</file>