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50" r:id="rId2"/>
    <p:sldMasterId id="2147483685" r:id="rId3"/>
  </p:sldMasterIdLst>
  <p:notesMasterIdLst>
    <p:notesMasterId r:id="rId33"/>
  </p:notesMasterIdLst>
  <p:sldIdLst>
    <p:sldId id="286" r:id="rId4"/>
    <p:sldId id="287" r:id="rId5"/>
    <p:sldId id="257" r:id="rId6"/>
    <p:sldId id="258" r:id="rId7"/>
    <p:sldId id="262" r:id="rId8"/>
    <p:sldId id="264" r:id="rId9"/>
    <p:sldId id="265" r:id="rId10"/>
    <p:sldId id="266" r:id="rId11"/>
    <p:sldId id="256" r:id="rId12"/>
    <p:sldId id="267" r:id="rId13"/>
    <p:sldId id="269" r:id="rId14"/>
    <p:sldId id="268" r:id="rId15"/>
    <p:sldId id="270" r:id="rId16"/>
    <p:sldId id="271" r:id="rId17"/>
    <p:sldId id="272" r:id="rId18"/>
    <p:sldId id="273" r:id="rId19"/>
    <p:sldId id="259" r:id="rId20"/>
    <p:sldId id="274" r:id="rId21"/>
    <p:sldId id="275" r:id="rId22"/>
    <p:sldId id="276" r:id="rId23"/>
    <p:sldId id="277" r:id="rId24"/>
    <p:sldId id="278" r:id="rId25"/>
    <p:sldId id="260" r:id="rId26"/>
    <p:sldId id="279" r:id="rId27"/>
    <p:sldId id="281" r:id="rId28"/>
    <p:sldId id="280" r:id="rId29"/>
    <p:sldId id="282" r:id="rId30"/>
    <p:sldId id="261" r:id="rId31"/>
    <p:sldId id="283" r:id="rId32"/>
  </p:sldIdLst>
  <p:sldSz cx="9144000" cy="6858000" type="screen4x3"/>
  <p:notesSz cx="6858000" cy="9144000"/>
  <p:embeddedFontLst>
    <p:embeddedFont>
      <p:font typeface="Arial Rounded MT Bold" panose="020F0704030504030204" pitchFamily="34" charset="0"/>
      <p:regular r:id="rId34"/>
    </p:embeddedFont>
    <p:embeddedFont>
      <p:font typeface="Comic Sans MS" panose="030F0702030302020204" pitchFamily="66" charset="0"/>
      <p:regular r:id="rId35"/>
      <p:bold r:id="rId36"/>
      <p:italic r:id="rId37"/>
      <p:boldItalic r:id="rId38"/>
    </p:embeddedFont>
    <p:embeddedFont>
      <p:font typeface="Arial Black" panose="020B0A04020102020204" pitchFamily="34" charset="0"/>
      <p:bold r:id="rId39"/>
    </p:embeddedFont>
    <p:embeddedFont>
      <p:font typeface="Calibri" panose="020F0502020204030204" pitchFamily="34" charset="0"/>
      <p:regular r:id="rId40"/>
      <p:bold r:id="rId41"/>
      <p:italic r:id="rId42"/>
      <p:boldItalic r:id="rId43"/>
    </p:embeddedFont>
    <p:embeddedFont>
      <p:font typeface="Tahoma" panose="020B0604030504040204" pitchFamily="34" charset="0"/>
      <p:regular r:id="rId44"/>
      <p:bold r:id="rId45"/>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9CCFF"/>
    <a:srgbClr val="CCFF99"/>
    <a:srgbClr val="99FFCC"/>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8FE96-E7F7-4917-9ADD-EE269F1081A8}" type="datetimeFigureOut">
              <a:rPr lang="en-US" smtClean="0"/>
              <a:t>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470AA-67F6-452D-BDC0-E7F3317FC90E}" type="slidenum">
              <a:rPr lang="en-US" smtClean="0"/>
              <a:t>‹#›</a:t>
            </a:fld>
            <a:endParaRPr lang="en-US"/>
          </a:p>
        </p:txBody>
      </p:sp>
    </p:spTree>
    <p:extLst>
      <p:ext uri="{BB962C8B-B14F-4D97-AF65-F5344CB8AC3E}">
        <p14:creationId xmlns:p14="http://schemas.microsoft.com/office/powerpoint/2010/main" val="22759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3A256B-5A5C-4AD3-AE72-5B07690127E7}" type="slidenum">
              <a:rPr lang="en-US"/>
              <a:pPr/>
              <a:t>‹#›</a:t>
            </a:fld>
            <a:endParaRPr lang="en-US"/>
          </a:p>
        </p:txBody>
      </p:sp>
    </p:spTree>
    <p:extLst>
      <p:ext uri="{BB962C8B-B14F-4D97-AF65-F5344CB8AC3E}">
        <p14:creationId xmlns:p14="http://schemas.microsoft.com/office/powerpoint/2010/main" val="220235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595ACA-B7D4-44B0-BC48-0F7F9620CF4F}" type="slidenum">
              <a:rPr lang="en-US"/>
              <a:pPr/>
              <a:t>‹#›</a:t>
            </a:fld>
            <a:endParaRPr lang="en-US"/>
          </a:p>
        </p:txBody>
      </p:sp>
    </p:spTree>
    <p:extLst>
      <p:ext uri="{BB962C8B-B14F-4D97-AF65-F5344CB8AC3E}">
        <p14:creationId xmlns:p14="http://schemas.microsoft.com/office/powerpoint/2010/main" val="139349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1B1ACB-A43C-44FD-BB32-5F37368CAB5E}" type="slidenum">
              <a:rPr lang="en-US"/>
              <a:pPr/>
              <a:t>‹#›</a:t>
            </a:fld>
            <a:endParaRPr lang="en-US"/>
          </a:p>
        </p:txBody>
      </p:sp>
    </p:spTree>
    <p:extLst>
      <p:ext uri="{BB962C8B-B14F-4D97-AF65-F5344CB8AC3E}">
        <p14:creationId xmlns:p14="http://schemas.microsoft.com/office/powerpoint/2010/main" val="729367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890" name="Group 2"/>
          <p:cNvGrpSpPr>
            <a:grpSpLocks/>
          </p:cNvGrpSpPr>
          <p:nvPr/>
        </p:nvGrpSpPr>
        <p:grpSpPr bwMode="auto">
          <a:xfrm>
            <a:off x="3800475" y="1789113"/>
            <a:ext cx="5340350" cy="5056187"/>
            <a:chOff x="2394" y="1127"/>
            <a:chExt cx="3364" cy="3185"/>
          </a:xfrm>
        </p:grpSpPr>
        <p:sp>
          <p:nvSpPr>
            <p:cNvPr id="37891"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2"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3"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4"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5"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6"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7"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8"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9"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00"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16"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17"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18"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0"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1"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2"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3"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25" name="Rectangle 37"/>
          <p:cNvSpPr>
            <a:spLocks noGrp="1" noChangeArrowheads="1"/>
          </p:cNvSpPr>
          <p:nvPr>
            <p:ph type="dt" sz="half" idx="2"/>
          </p:nvPr>
        </p:nvSpPr>
        <p:spPr/>
        <p:txBody>
          <a:bodyPr/>
          <a:lstStyle>
            <a:lvl1pPr>
              <a:defRPr/>
            </a:lvl1pPr>
          </a:lstStyle>
          <a:p>
            <a:endParaRPr lang="en-US"/>
          </a:p>
        </p:txBody>
      </p:sp>
      <p:sp>
        <p:nvSpPr>
          <p:cNvPr id="37926" name="Rectangle 38"/>
          <p:cNvSpPr>
            <a:spLocks noGrp="1" noChangeArrowheads="1"/>
          </p:cNvSpPr>
          <p:nvPr>
            <p:ph type="ftr" sz="quarter" idx="3"/>
          </p:nvPr>
        </p:nvSpPr>
        <p:spPr/>
        <p:txBody>
          <a:bodyPr/>
          <a:lstStyle>
            <a:lvl1pPr>
              <a:defRPr/>
            </a:lvl1pPr>
          </a:lstStyle>
          <a:p>
            <a:endParaRPr lang="en-US"/>
          </a:p>
        </p:txBody>
      </p:sp>
      <p:sp>
        <p:nvSpPr>
          <p:cNvPr id="37927"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3792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37929" name="Rectangle 41"/>
          <p:cNvSpPr>
            <a:spLocks noGrp="1" noChangeArrowheads="1"/>
          </p:cNvSpPr>
          <p:nvPr>
            <p:ph type="sldNum" sz="quarter" idx="4"/>
          </p:nvPr>
        </p:nvSpPr>
        <p:spPr/>
        <p:txBody>
          <a:bodyPr/>
          <a:lstStyle>
            <a:lvl1pPr>
              <a:defRPr/>
            </a:lvl1pPr>
          </a:lstStyle>
          <a:p>
            <a:fld id="{DE8A39F0-60B0-4925-B744-17B2F64BFD3C}"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98CE4-7B65-4C9F-A297-1FE186EED83D}" type="slidenum">
              <a:rPr lang="en-US"/>
              <a:pPr/>
              <a:t>‹#›</a:t>
            </a:fld>
            <a:endParaRPr lang="en-US"/>
          </a:p>
        </p:txBody>
      </p:sp>
    </p:spTree>
    <p:extLst>
      <p:ext uri="{BB962C8B-B14F-4D97-AF65-F5344CB8AC3E}">
        <p14:creationId xmlns:p14="http://schemas.microsoft.com/office/powerpoint/2010/main" val="937732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4E3557-ECFD-4B71-AB20-A20C42435558}" type="slidenum">
              <a:rPr lang="en-US"/>
              <a:pPr/>
              <a:t>‹#›</a:t>
            </a:fld>
            <a:endParaRPr lang="en-US"/>
          </a:p>
        </p:txBody>
      </p:sp>
    </p:spTree>
    <p:extLst>
      <p:ext uri="{BB962C8B-B14F-4D97-AF65-F5344CB8AC3E}">
        <p14:creationId xmlns:p14="http://schemas.microsoft.com/office/powerpoint/2010/main" val="428765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19D7ED-E3B3-4942-86F5-3935709285FC}" type="slidenum">
              <a:rPr lang="en-US"/>
              <a:pPr/>
              <a:t>‹#›</a:t>
            </a:fld>
            <a:endParaRPr lang="en-US"/>
          </a:p>
        </p:txBody>
      </p:sp>
    </p:spTree>
    <p:extLst>
      <p:ext uri="{BB962C8B-B14F-4D97-AF65-F5344CB8AC3E}">
        <p14:creationId xmlns:p14="http://schemas.microsoft.com/office/powerpoint/2010/main" val="93453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3021D1-2861-4433-9DAA-F079E062CF0D}" type="slidenum">
              <a:rPr lang="en-US"/>
              <a:pPr/>
              <a:t>‹#›</a:t>
            </a:fld>
            <a:endParaRPr lang="en-US"/>
          </a:p>
        </p:txBody>
      </p:sp>
    </p:spTree>
    <p:extLst>
      <p:ext uri="{BB962C8B-B14F-4D97-AF65-F5344CB8AC3E}">
        <p14:creationId xmlns:p14="http://schemas.microsoft.com/office/powerpoint/2010/main" val="3080299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A92951-826C-420C-905D-CD0741051993}" type="slidenum">
              <a:rPr lang="en-US"/>
              <a:pPr/>
              <a:t>‹#›</a:t>
            </a:fld>
            <a:endParaRPr lang="en-US"/>
          </a:p>
        </p:txBody>
      </p:sp>
    </p:spTree>
    <p:extLst>
      <p:ext uri="{BB962C8B-B14F-4D97-AF65-F5344CB8AC3E}">
        <p14:creationId xmlns:p14="http://schemas.microsoft.com/office/powerpoint/2010/main" val="606838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70B9DE-0C6C-4DFD-9B6B-69F59E4985B4}" type="slidenum">
              <a:rPr lang="en-US"/>
              <a:pPr/>
              <a:t>‹#›</a:t>
            </a:fld>
            <a:endParaRPr lang="en-US"/>
          </a:p>
        </p:txBody>
      </p:sp>
    </p:spTree>
    <p:extLst>
      <p:ext uri="{BB962C8B-B14F-4D97-AF65-F5344CB8AC3E}">
        <p14:creationId xmlns:p14="http://schemas.microsoft.com/office/powerpoint/2010/main" val="1276259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FE128C-7532-452A-8C1D-F820A385151E}" type="slidenum">
              <a:rPr lang="en-US"/>
              <a:pPr/>
              <a:t>‹#›</a:t>
            </a:fld>
            <a:endParaRPr lang="en-US"/>
          </a:p>
        </p:txBody>
      </p:sp>
    </p:spTree>
    <p:extLst>
      <p:ext uri="{BB962C8B-B14F-4D97-AF65-F5344CB8AC3E}">
        <p14:creationId xmlns:p14="http://schemas.microsoft.com/office/powerpoint/2010/main" val="4040267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40581C-3969-4701-9ED0-803E56A5F16C}" type="slidenum">
              <a:rPr lang="en-US"/>
              <a:pPr/>
              <a:t>‹#›</a:t>
            </a:fld>
            <a:endParaRPr lang="en-US"/>
          </a:p>
        </p:txBody>
      </p:sp>
    </p:spTree>
    <p:extLst>
      <p:ext uri="{BB962C8B-B14F-4D97-AF65-F5344CB8AC3E}">
        <p14:creationId xmlns:p14="http://schemas.microsoft.com/office/powerpoint/2010/main" val="651954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819F83-B7D7-45F5-B198-4C1C8DF2FE0C}" type="slidenum">
              <a:rPr lang="en-US"/>
              <a:pPr/>
              <a:t>‹#›</a:t>
            </a:fld>
            <a:endParaRPr lang="en-US"/>
          </a:p>
        </p:txBody>
      </p:sp>
    </p:spTree>
    <p:extLst>
      <p:ext uri="{BB962C8B-B14F-4D97-AF65-F5344CB8AC3E}">
        <p14:creationId xmlns:p14="http://schemas.microsoft.com/office/powerpoint/2010/main" val="1547227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BCB2F9-CBF1-420F-879D-F48C918B5A51}" type="slidenum">
              <a:rPr lang="en-US"/>
              <a:pPr/>
              <a:t>‹#›</a:t>
            </a:fld>
            <a:endParaRPr lang="en-US"/>
          </a:p>
        </p:txBody>
      </p:sp>
    </p:spTree>
    <p:extLst>
      <p:ext uri="{BB962C8B-B14F-4D97-AF65-F5344CB8AC3E}">
        <p14:creationId xmlns:p14="http://schemas.microsoft.com/office/powerpoint/2010/main" val="4106305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CA0DAD-4787-4DA7-94B3-EB6C47E4302B}" type="slidenum">
              <a:rPr lang="en-US"/>
              <a:pPr/>
              <a:t>‹#›</a:t>
            </a:fld>
            <a:endParaRPr lang="en-US"/>
          </a:p>
        </p:txBody>
      </p:sp>
    </p:spTree>
    <p:extLst>
      <p:ext uri="{BB962C8B-B14F-4D97-AF65-F5344CB8AC3E}">
        <p14:creationId xmlns:p14="http://schemas.microsoft.com/office/powerpoint/2010/main" val="400435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340D49C-7EB3-43EF-9DBB-3C1BC6E33938}" type="slidenum">
              <a:rPr lang="en-US"/>
              <a:pPr>
                <a:defRPr/>
              </a:pPr>
              <a:t>‹#›</a:t>
            </a:fld>
            <a:endParaRPr lang="en-US"/>
          </a:p>
        </p:txBody>
      </p:sp>
    </p:spTree>
    <p:extLst>
      <p:ext uri="{BB962C8B-B14F-4D97-AF65-F5344CB8AC3E}">
        <p14:creationId xmlns:p14="http://schemas.microsoft.com/office/powerpoint/2010/main" val="2522156077"/>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EA3B43C-210D-4151-B391-84E66A208E0B}" type="slidenum">
              <a:rPr lang="en-US"/>
              <a:pPr>
                <a:defRPr/>
              </a:pPr>
              <a:t>‹#›</a:t>
            </a:fld>
            <a:endParaRPr lang="en-US"/>
          </a:p>
        </p:txBody>
      </p:sp>
    </p:spTree>
    <p:extLst>
      <p:ext uri="{BB962C8B-B14F-4D97-AF65-F5344CB8AC3E}">
        <p14:creationId xmlns:p14="http://schemas.microsoft.com/office/powerpoint/2010/main" val="42208030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843A542-2D77-43F9-AEFA-76D2C811101C}" type="slidenum">
              <a:rPr lang="en-US"/>
              <a:pPr>
                <a:defRPr/>
              </a:pPr>
              <a:t>‹#›</a:t>
            </a:fld>
            <a:endParaRPr lang="en-US"/>
          </a:p>
        </p:txBody>
      </p:sp>
    </p:spTree>
    <p:extLst>
      <p:ext uri="{BB962C8B-B14F-4D97-AF65-F5344CB8AC3E}">
        <p14:creationId xmlns:p14="http://schemas.microsoft.com/office/powerpoint/2010/main" val="20632428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A7A9E26-B8F7-460A-81F5-F68B7EF1B9E3}" type="slidenum">
              <a:rPr lang="en-US"/>
              <a:pPr>
                <a:defRPr/>
              </a:pPr>
              <a:t>‹#›</a:t>
            </a:fld>
            <a:endParaRPr lang="en-US"/>
          </a:p>
        </p:txBody>
      </p:sp>
    </p:spTree>
    <p:extLst>
      <p:ext uri="{BB962C8B-B14F-4D97-AF65-F5344CB8AC3E}">
        <p14:creationId xmlns:p14="http://schemas.microsoft.com/office/powerpoint/2010/main" val="421616519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181AD94-508D-4102-9142-511BA0EFEC81}" type="slidenum">
              <a:rPr lang="en-US"/>
              <a:pPr>
                <a:defRPr/>
              </a:pPr>
              <a:t>‹#›</a:t>
            </a:fld>
            <a:endParaRPr lang="en-US"/>
          </a:p>
        </p:txBody>
      </p:sp>
    </p:spTree>
    <p:extLst>
      <p:ext uri="{BB962C8B-B14F-4D97-AF65-F5344CB8AC3E}">
        <p14:creationId xmlns:p14="http://schemas.microsoft.com/office/powerpoint/2010/main" val="355308606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D0312A34-C3B9-4AC6-BD59-9CFC8EC616BA}" type="slidenum">
              <a:rPr lang="en-US"/>
              <a:pPr>
                <a:defRPr/>
              </a:pPr>
              <a:t>‹#›</a:t>
            </a:fld>
            <a:endParaRPr lang="en-US"/>
          </a:p>
        </p:txBody>
      </p:sp>
    </p:spTree>
    <p:extLst>
      <p:ext uri="{BB962C8B-B14F-4D97-AF65-F5344CB8AC3E}">
        <p14:creationId xmlns:p14="http://schemas.microsoft.com/office/powerpoint/2010/main" val="401547068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D6D1DDDA-29C6-4E21-A314-75B2176DB426}" type="slidenum">
              <a:rPr lang="en-US"/>
              <a:pPr>
                <a:defRPr/>
              </a:pPr>
              <a:t>‹#›</a:t>
            </a:fld>
            <a:endParaRPr lang="en-US"/>
          </a:p>
        </p:txBody>
      </p:sp>
    </p:spTree>
    <p:extLst>
      <p:ext uri="{BB962C8B-B14F-4D97-AF65-F5344CB8AC3E}">
        <p14:creationId xmlns:p14="http://schemas.microsoft.com/office/powerpoint/2010/main" val="290821555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5F877C-F96B-4EEF-8DEA-CEEACBBF83EA}" type="slidenum">
              <a:rPr lang="en-US"/>
              <a:pPr/>
              <a:t>‹#›</a:t>
            </a:fld>
            <a:endParaRPr lang="en-US"/>
          </a:p>
        </p:txBody>
      </p:sp>
    </p:spTree>
    <p:extLst>
      <p:ext uri="{BB962C8B-B14F-4D97-AF65-F5344CB8AC3E}">
        <p14:creationId xmlns:p14="http://schemas.microsoft.com/office/powerpoint/2010/main" val="211408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29CC415-F6A5-478D-8D4C-BCE94A126360}" type="slidenum">
              <a:rPr lang="en-US"/>
              <a:pPr>
                <a:defRPr/>
              </a:pPr>
              <a:t>‹#›</a:t>
            </a:fld>
            <a:endParaRPr lang="en-US"/>
          </a:p>
        </p:txBody>
      </p:sp>
    </p:spTree>
    <p:extLst>
      <p:ext uri="{BB962C8B-B14F-4D97-AF65-F5344CB8AC3E}">
        <p14:creationId xmlns:p14="http://schemas.microsoft.com/office/powerpoint/2010/main" val="320984488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4329D62-8D38-448B-9405-827D3720B799}" type="slidenum">
              <a:rPr lang="en-US"/>
              <a:pPr>
                <a:defRPr/>
              </a:pPr>
              <a:t>‹#›</a:t>
            </a:fld>
            <a:endParaRPr lang="en-US"/>
          </a:p>
        </p:txBody>
      </p:sp>
    </p:spTree>
    <p:extLst>
      <p:ext uri="{BB962C8B-B14F-4D97-AF65-F5344CB8AC3E}">
        <p14:creationId xmlns:p14="http://schemas.microsoft.com/office/powerpoint/2010/main" val="1733854314"/>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F0354463-A837-4FFA-A9F1-FB701BC582E0}" type="slidenum">
              <a:rPr lang="en-US"/>
              <a:pPr>
                <a:defRPr/>
              </a:pPr>
              <a:t>‹#›</a:t>
            </a:fld>
            <a:endParaRPr lang="en-US"/>
          </a:p>
        </p:txBody>
      </p:sp>
    </p:spTree>
    <p:extLst>
      <p:ext uri="{BB962C8B-B14F-4D97-AF65-F5344CB8AC3E}">
        <p14:creationId xmlns:p14="http://schemas.microsoft.com/office/powerpoint/2010/main" val="342331463"/>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D1C71FC-7BBA-407D-B0EA-1FE8259FAF79}" type="slidenum">
              <a:rPr lang="en-US"/>
              <a:pPr>
                <a:defRPr/>
              </a:pPr>
              <a:t>‹#›</a:t>
            </a:fld>
            <a:endParaRPr lang="en-US"/>
          </a:p>
        </p:txBody>
      </p:sp>
    </p:spTree>
    <p:extLst>
      <p:ext uri="{BB962C8B-B14F-4D97-AF65-F5344CB8AC3E}">
        <p14:creationId xmlns:p14="http://schemas.microsoft.com/office/powerpoint/2010/main" val="157465481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36651B-1E3C-4634-984C-2124F8ABFCE1}" type="slidenum">
              <a:rPr lang="en-US"/>
              <a:pPr/>
              <a:t>‹#›</a:t>
            </a:fld>
            <a:endParaRPr lang="en-US"/>
          </a:p>
        </p:txBody>
      </p:sp>
    </p:spTree>
    <p:extLst>
      <p:ext uri="{BB962C8B-B14F-4D97-AF65-F5344CB8AC3E}">
        <p14:creationId xmlns:p14="http://schemas.microsoft.com/office/powerpoint/2010/main" val="117578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FA42370-0912-49A8-92B3-82907D226183}" type="slidenum">
              <a:rPr lang="en-US"/>
              <a:pPr/>
              <a:t>‹#›</a:t>
            </a:fld>
            <a:endParaRPr lang="en-US"/>
          </a:p>
        </p:txBody>
      </p:sp>
    </p:spTree>
    <p:extLst>
      <p:ext uri="{BB962C8B-B14F-4D97-AF65-F5344CB8AC3E}">
        <p14:creationId xmlns:p14="http://schemas.microsoft.com/office/powerpoint/2010/main" val="380514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92DD68B-3103-409A-91EF-646623D28C4D}" type="slidenum">
              <a:rPr lang="en-US"/>
              <a:pPr/>
              <a:t>‹#›</a:t>
            </a:fld>
            <a:endParaRPr lang="en-US"/>
          </a:p>
        </p:txBody>
      </p:sp>
    </p:spTree>
    <p:extLst>
      <p:ext uri="{BB962C8B-B14F-4D97-AF65-F5344CB8AC3E}">
        <p14:creationId xmlns:p14="http://schemas.microsoft.com/office/powerpoint/2010/main" val="51023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71EE1F-0DD1-444A-B7C7-3284C5B12C91}" type="slidenum">
              <a:rPr lang="en-US"/>
              <a:pPr/>
              <a:t>‹#›</a:t>
            </a:fld>
            <a:endParaRPr lang="en-US"/>
          </a:p>
        </p:txBody>
      </p:sp>
    </p:spTree>
    <p:extLst>
      <p:ext uri="{BB962C8B-B14F-4D97-AF65-F5344CB8AC3E}">
        <p14:creationId xmlns:p14="http://schemas.microsoft.com/office/powerpoint/2010/main" val="2388877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DEC6D7-1160-43A4-BE4F-4116668258D0}" type="slidenum">
              <a:rPr lang="en-US"/>
              <a:pPr/>
              <a:t>‹#›</a:t>
            </a:fld>
            <a:endParaRPr lang="en-US"/>
          </a:p>
        </p:txBody>
      </p:sp>
    </p:spTree>
    <p:extLst>
      <p:ext uri="{BB962C8B-B14F-4D97-AF65-F5344CB8AC3E}">
        <p14:creationId xmlns:p14="http://schemas.microsoft.com/office/powerpoint/2010/main" val="145739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84D2B5-9413-426A-A437-41B39A184B12}" type="slidenum">
              <a:rPr lang="en-US"/>
              <a:pPr/>
              <a:t>‹#›</a:t>
            </a:fld>
            <a:endParaRPr lang="en-US"/>
          </a:p>
        </p:txBody>
      </p:sp>
    </p:spTree>
    <p:extLst>
      <p:ext uri="{BB962C8B-B14F-4D97-AF65-F5344CB8AC3E}">
        <p14:creationId xmlns:p14="http://schemas.microsoft.com/office/powerpoint/2010/main" val="1138034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08360A0-A31D-4C0E-BC1A-71802392405C}" type="slidenum">
              <a:rPr lang="en-US"/>
              <a:pPr/>
              <a:t>‹#›</a:t>
            </a:fld>
            <a:endParaRPr lang="en-US"/>
          </a:p>
        </p:txBody>
      </p:sp>
      <p:sp>
        <p:nvSpPr>
          <p:cNvPr id="2" name="Rounded Rectangle 1"/>
          <p:cNvSpPr/>
          <p:nvPr userDrawn="1"/>
        </p:nvSpPr>
        <p:spPr bwMode="auto">
          <a:xfrm>
            <a:off x="675861" y="457200"/>
            <a:ext cx="7772400" cy="5970104"/>
          </a:xfrm>
          <a:prstGeom prst="roundRect">
            <a:avLst>
              <a:gd name="adj" fmla="val 8841"/>
            </a:avLst>
          </a:prstGeom>
          <a:solidFill>
            <a:srgbClr val="3333CC"/>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3800475" y="1789113"/>
            <a:ext cx="5340350" cy="5056187"/>
            <a:chOff x="2394" y="1127"/>
            <a:chExt cx="3364" cy="3185"/>
          </a:xfrm>
        </p:grpSpPr>
        <p:sp>
          <p:nvSpPr>
            <p:cNvPr id="3686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6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6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90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90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90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p>
        </p:txBody>
      </p:sp>
      <p:sp>
        <p:nvSpPr>
          <p:cNvPr id="3690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3690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BF767537-ABE7-4C0E-BAED-C4A9B2B71FF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CE6D4C14-4A6C-41E0-ADA6-2B64BA2ABE23}" type="slidenum">
              <a:rPr lang="en-US"/>
              <a:pPr>
                <a:defRPr/>
              </a:pPr>
              <a:t>‹#›</a:t>
            </a:fld>
            <a:endParaRPr lang="en-US"/>
          </a:p>
        </p:txBody>
      </p:sp>
    </p:spTree>
    <p:extLst>
      <p:ext uri="{BB962C8B-B14F-4D97-AF65-F5344CB8AC3E}">
        <p14:creationId xmlns:p14="http://schemas.microsoft.com/office/powerpoint/2010/main" val="4037410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685800" y="304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What Prompted Such A Question?</a:t>
            </a:r>
          </a:p>
        </p:txBody>
      </p:sp>
      <p:sp>
        <p:nvSpPr>
          <p:cNvPr id="13315" name="Text Box 3"/>
          <p:cNvSpPr txBox="1">
            <a:spLocks noChangeArrowheads="1"/>
          </p:cNvSpPr>
          <p:nvPr/>
        </p:nvSpPr>
        <p:spPr bwMode="auto">
          <a:xfrm>
            <a:off x="419100" y="1447800"/>
            <a:ext cx="83439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00050">
              <a:defRPr sz="2400">
                <a:solidFill>
                  <a:schemeClr val="tx1"/>
                </a:solidFill>
                <a:latin typeface="Times New Roman" panose="02020603050405020304" pitchFamily="18" charset="0"/>
              </a:defRPr>
            </a:lvl1pPr>
            <a:lvl2pPr defTabSz="400050">
              <a:defRPr sz="2400">
                <a:solidFill>
                  <a:schemeClr val="tx1"/>
                </a:solidFill>
                <a:latin typeface="Times New Roman" panose="02020603050405020304" pitchFamily="18" charset="0"/>
              </a:defRPr>
            </a:lvl2pPr>
            <a:lvl3pPr defTabSz="400050">
              <a:defRPr sz="2400">
                <a:solidFill>
                  <a:schemeClr val="tx1"/>
                </a:solidFill>
                <a:latin typeface="Times New Roman" panose="02020603050405020304" pitchFamily="18" charset="0"/>
              </a:defRPr>
            </a:lvl3pPr>
            <a:lvl4pPr defTabSz="400050">
              <a:defRPr sz="2400">
                <a:solidFill>
                  <a:schemeClr val="tx1"/>
                </a:solidFill>
                <a:latin typeface="Times New Roman" panose="02020603050405020304" pitchFamily="18" charset="0"/>
              </a:defRPr>
            </a:lvl4pPr>
            <a:lvl5pPr defTabSz="400050">
              <a:defRPr sz="2400">
                <a:solidFill>
                  <a:schemeClr val="tx1"/>
                </a:solidFill>
                <a:latin typeface="Times New Roman" panose="02020603050405020304" pitchFamily="18" charset="0"/>
              </a:defRPr>
            </a:lvl5pPr>
            <a:lvl6pPr defTabSz="400050" eaLnBrk="0" fontAlgn="base" hangingPunct="0">
              <a:spcBef>
                <a:spcPct val="0"/>
              </a:spcBef>
              <a:spcAft>
                <a:spcPct val="0"/>
              </a:spcAft>
              <a:defRPr sz="2400">
                <a:solidFill>
                  <a:schemeClr val="tx1"/>
                </a:solidFill>
                <a:latin typeface="Times New Roman" panose="02020603050405020304" pitchFamily="18" charset="0"/>
              </a:defRPr>
            </a:lvl6pPr>
            <a:lvl7pPr defTabSz="400050" eaLnBrk="0" fontAlgn="base" hangingPunct="0">
              <a:spcBef>
                <a:spcPct val="0"/>
              </a:spcBef>
              <a:spcAft>
                <a:spcPct val="0"/>
              </a:spcAft>
              <a:defRPr sz="2400">
                <a:solidFill>
                  <a:schemeClr val="tx1"/>
                </a:solidFill>
                <a:latin typeface="Times New Roman" panose="02020603050405020304" pitchFamily="18" charset="0"/>
              </a:defRPr>
            </a:lvl7pPr>
            <a:lvl8pPr defTabSz="400050" eaLnBrk="0" fontAlgn="base" hangingPunct="0">
              <a:spcBef>
                <a:spcPct val="0"/>
              </a:spcBef>
              <a:spcAft>
                <a:spcPct val="0"/>
              </a:spcAft>
              <a:defRPr sz="2400">
                <a:solidFill>
                  <a:schemeClr val="tx1"/>
                </a:solidFill>
                <a:latin typeface="Times New Roman" panose="02020603050405020304" pitchFamily="18" charset="0"/>
              </a:defRPr>
            </a:lvl8pPr>
            <a:lvl9pPr defTabSz="4000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a:solidFill>
                  <a:srgbClr val="FFFFCC"/>
                </a:solidFill>
              </a:rPr>
              <a:t>1. Misunderstanding of  nature of kingdom </a:t>
            </a:r>
            <a:r>
              <a:rPr lang="en-US" sz="2800">
                <a:solidFill>
                  <a:srgbClr val="FFFF00"/>
                </a:solidFill>
              </a:rPr>
              <a:t>(cf. Lk 			22:24-27)</a:t>
            </a:r>
          </a:p>
          <a:p>
            <a:endParaRPr lang="en-US" sz="2800">
              <a:solidFill>
                <a:srgbClr val="FFFF00"/>
              </a:solidFill>
            </a:endParaRPr>
          </a:p>
          <a:p>
            <a:r>
              <a:rPr lang="en-US" sz="2800">
                <a:solidFill>
                  <a:srgbClr val="FFFFCC"/>
                </a:solidFill>
              </a:rPr>
              <a:t>2. Position and power have always been attractive to 			humanity </a:t>
            </a:r>
            <a:r>
              <a:rPr lang="en-US" sz="2800">
                <a:solidFill>
                  <a:srgbClr val="FFFF00"/>
                </a:solidFill>
              </a:rPr>
              <a:t>(cf. Mt. 20:20-21; Mk 10:35-37)</a:t>
            </a:r>
          </a:p>
          <a:p>
            <a:endParaRPr lang="en-US" sz="2800">
              <a:solidFill>
                <a:srgbClr val="FFFF00"/>
              </a:solidFill>
            </a:endParaRPr>
          </a:p>
          <a:p>
            <a:r>
              <a:rPr lang="en-US" sz="2800">
                <a:solidFill>
                  <a:srgbClr val="FFFFCC"/>
                </a:solidFill>
              </a:rPr>
              <a:t>3. Immediate circumstances in context:</a:t>
            </a:r>
            <a:endParaRPr lang="en-US" sz="280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slide(fromBottom)">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slide(fromBottom)">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slide(fromBottom)">
                                      <p:cBhvr>
                                        <p:cTn id="1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838200" y="0"/>
            <a:ext cx="1066800" cy="1676400"/>
          </a:xfrm>
          <a:prstGeom prst="curvedRightArrow">
            <a:avLst>
              <a:gd name="adj1" fmla="val 31429"/>
              <a:gd name="adj2" fmla="val 62857"/>
              <a:gd name="adj3" fmla="val 33333"/>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AutoShape 3"/>
          <p:cNvSpPr>
            <a:spLocks noChangeArrowheads="1"/>
          </p:cNvSpPr>
          <p:nvPr/>
        </p:nvSpPr>
        <p:spPr bwMode="auto">
          <a:xfrm flipH="1" flipV="1">
            <a:off x="7239000" y="-76200"/>
            <a:ext cx="1066800" cy="1676400"/>
          </a:xfrm>
          <a:prstGeom prst="curvedRightArrow">
            <a:avLst>
              <a:gd name="adj1" fmla="val 31429"/>
              <a:gd name="adj2" fmla="val 62857"/>
              <a:gd name="adj3" fmla="val 33333"/>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Text Box 4"/>
          <p:cNvSpPr txBox="1">
            <a:spLocks noChangeArrowheads="1"/>
          </p:cNvSpPr>
          <p:nvPr/>
        </p:nvSpPr>
        <p:spPr bwMode="auto">
          <a:xfrm>
            <a:off x="1947863" y="76200"/>
            <a:ext cx="5214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b="1" i="1">
                <a:solidFill>
                  <a:srgbClr val="FFFFCC"/>
                </a:solidFill>
                <a:latin typeface="Arial" panose="020B0604020202020204" pitchFamily="34" charset="0"/>
              </a:rPr>
              <a:t>Immediate Circumstances</a:t>
            </a:r>
          </a:p>
          <a:p>
            <a:pPr algn="ctr"/>
            <a:r>
              <a:rPr lang="en-US" sz="3200" b="1" i="1">
                <a:solidFill>
                  <a:srgbClr val="FFFFCC"/>
                </a:solidFill>
                <a:latin typeface="Arial" panose="020B0604020202020204" pitchFamily="34" charset="0"/>
              </a:rPr>
              <a:t>In Context:</a:t>
            </a:r>
          </a:p>
        </p:txBody>
      </p:sp>
      <p:sp>
        <p:nvSpPr>
          <p:cNvPr id="15365" name="Rectangle 5"/>
          <p:cNvSpPr>
            <a:spLocks noChangeArrowheads="1"/>
          </p:cNvSpPr>
          <p:nvPr/>
        </p:nvSpPr>
        <p:spPr bwMode="auto">
          <a:xfrm>
            <a:off x="381000" y="1676400"/>
            <a:ext cx="8686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400">
                <a:solidFill>
                  <a:schemeClr val="tx1"/>
                </a:solidFill>
                <a:latin typeface="Times New Roman" panose="02020603050405020304" pitchFamily="18" charset="0"/>
              </a:defRPr>
            </a:lvl1pPr>
            <a:lvl2pPr defTabSz="457200">
              <a:defRPr sz="2400">
                <a:solidFill>
                  <a:schemeClr val="tx1"/>
                </a:solidFill>
                <a:latin typeface="Times New Roman" panose="02020603050405020304" pitchFamily="18" charset="0"/>
              </a:defRPr>
            </a:lvl2pPr>
            <a:lvl3pPr defTabSz="457200">
              <a:defRPr sz="2400">
                <a:solidFill>
                  <a:schemeClr val="tx1"/>
                </a:solidFill>
                <a:latin typeface="Times New Roman" panose="02020603050405020304" pitchFamily="18" charset="0"/>
              </a:defRPr>
            </a:lvl3pPr>
            <a:lvl4pPr defTabSz="457200">
              <a:defRPr sz="2400">
                <a:solidFill>
                  <a:schemeClr val="tx1"/>
                </a:solidFill>
                <a:latin typeface="Times New Roman" panose="02020603050405020304" pitchFamily="18" charset="0"/>
              </a:defRPr>
            </a:lvl4pPr>
            <a:lvl5pPr defTabSz="457200">
              <a:defRPr sz="2400">
                <a:solidFill>
                  <a:schemeClr val="tx1"/>
                </a:solidFill>
                <a:latin typeface="Times New Roman" panose="02020603050405020304" pitchFamily="18" charset="0"/>
              </a:defRPr>
            </a:lvl5pPr>
            <a:lvl6pPr defTabSz="457200" eaLnBrk="0" fontAlgn="base" hangingPunct="0">
              <a:spcBef>
                <a:spcPct val="0"/>
              </a:spcBef>
              <a:spcAft>
                <a:spcPct val="0"/>
              </a:spcAft>
              <a:defRPr sz="2400">
                <a:solidFill>
                  <a:schemeClr val="tx1"/>
                </a:solidFill>
                <a:latin typeface="Times New Roman" panose="02020603050405020304" pitchFamily="18" charset="0"/>
              </a:defRPr>
            </a:lvl6pPr>
            <a:lvl7pPr defTabSz="457200" eaLnBrk="0" fontAlgn="base" hangingPunct="0">
              <a:spcBef>
                <a:spcPct val="0"/>
              </a:spcBef>
              <a:spcAft>
                <a:spcPct val="0"/>
              </a:spcAft>
              <a:defRPr sz="2400">
                <a:solidFill>
                  <a:schemeClr val="tx1"/>
                </a:solidFill>
                <a:latin typeface="Times New Roman" panose="02020603050405020304" pitchFamily="18" charset="0"/>
              </a:defRPr>
            </a:lvl7pPr>
            <a:lvl8pPr defTabSz="457200" eaLnBrk="0" fontAlgn="base" hangingPunct="0">
              <a:spcBef>
                <a:spcPct val="0"/>
              </a:spcBef>
              <a:spcAft>
                <a:spcPct val="0"/>
              </a:spcAft>
              <a:defRPr sz="2400">
                <a:solidFill>
                  <a:schemeClr val="tx1"/>
                </a:solidFill>
                <a:latin typeface="Times New Roman" panose="02020603050405020304" pitchFamily="18" charset="0"/>
              </a:defRPr>
            </a:lvl8pPr>
            <a:lvl9pPr defTabSz="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solidFill>
                  <a:srgbClr val="FFFF00"/>
                </a:solidFill>
                <a:latin typeface="Arial" panose="020B0604020202020204" pitchFamily="34" charset="0"/>
              </a:rPr>
              <a:t>a. Jealousy has been growing (cf. Statement to Peter 	- </a:t>
            </a:r>
            <a:r>
              <a:rPr lang="en-US" sz="2800" dirty="0">
                <a:solidFill>
                  <a:srgbClr val="FFFFCC"/>
                </a:solidFill>
                <a:latin typeface="Arial" panose="020B0604020202020204" pitchFamily="34" charset="0"/>
              </a:rPr>
              <a:t>16:17-18</a:t>
            </a:r>
            <a:r>
              <a:rPr lang="en-US" sz="2800" dirty="0">
                <a:solidFill>
                  <a:srgbClr val="FFFF00"/>
                </a:solidFill>
                <a:latin typeface="Arial" panose="020B0604020202020204" pitchFamily="34" charset="0"/>
              </a:rPr>
              <a:t>)</a:t>
            </a:r>
          </a:p>
          <a:p>
            <a:endParaRPr lang="en-US" sz="1400" dirty="0">
              <a:solidFill>
                <a:srgbClr val="FFFF00"/>
              </a:solidFill>
              <a:latin typeface="Arial" panose="020B0604020202020204" pitchFamily="34" charset="0"/>
            </a:endParaRPr>
          </a:p>
          <a:p>
            <a:r>
              <a:rPr lang="en-US" sz="2800" dirty="0">
                <a:solidFill>
                  <a:srgbClr val="FFFF00"/>
                </a:solidFill>
                <a:latin typeface="Arial" panose="020B0604020202020204" pitchFamily="34" charset="0"/>
              </a:rPr>
              <a:t>b. Shortly before - Jesus took 3 to </a:t>
            </a:r>
            <a:r>
              <a:rPr lang="en-US" sz="2800" dirty="0" err="1">
                <a:solidFill>
                  <a:srgbClr val="FFFF00"/>
                </a:solidFill>
                <a:latin typeface="Arial" panose="020B0604020202020204" pitchFamily="34" charset="0"/>
              </a:rPr>
              <a:t>mt.</a:t>
            </a:r>
            <a:r>
              <a:rPr lang="en-US" sz="2800" dirty="0">
                <a:solidFill>
                  <a:srgbClr val="FFFF00"/>
                </a:solidFill>
                <a:latin typeface="Arial" panose="020B0604020202020204" pitchFamily="34" charset="0"/>
              </a:rPr>
              <a:t> of </a:t>
            </a:r>
            <a:r>
              <a:rPr lang="en-US" sz="2800" dirty="0" err="1">
                <a:solidFill>
                  <a:srgbClr val="FFFF00"/>
                </a:solidFill>
                <a:latin typeface="Arial" panose="020B0604020202020204" pitchFamily="34" charset="0"/>
              </a:rPr>
              <a:t>transfig</a:t>
            </a:r>
            <a:r>
              <a:rPr lang="en-US" sz="2800" dirty="0">
                <a:solidFill>
                  <a:srgbClr val="FFFF00"/>
                </a:solidFill>
                <a:latin typeface="Arial" panose="020B0604020202020204" pitchFamily="34" charset="0"/>
              </a:rPr>
              <a:t>. - 9 	not allowed (</a:t>
            </a:r>
            <a:r>
              <a:rPr lang="en-US" sz="2800" dirty="0">
                <a:solidFill>
                  <a:srgbClr val="FFFFCC"/>
                </a:solidFill>
                <a:latin typeface="Arial" panose="020B0604020202020204" pitchFamily="34" charset="0"/>
              </a:rPr>
              <a:t>17:1-13</a:t>
            </a:r>
            <a:r>
              <a:rPr lang="en-US" sz="2800" dirty="0">
                <a:solidFill>
                  <a:srgbClr val="FFFF00"/>
                </a:solidFill>
                <a:latin typeface="Arial" panose="020B0604020202020204" pitchFamily="34" charset="0"/>
              </a:rPr>
              <a:t>)</a:t>
            </a:r>
          </a:p>
          <a:p>
            <a:endParaRPr lang="en-US" sz="1400" dirty="0">
              <a:solidFill>
                <a:srgbClr val="FFFF00"/>
              </a:solidFill>
              <a:latin typeface="Arial" panose="020B0604020202020204" pitchFamily="34" charset="0"/>
            </a:endParaRPr>
          </a:p>
          <a:p>
            <a:r>
              <a:rPr lang="en-US" sz="2800" dirty="0">
                <a:solidFill>
                  <a:srgbClr val="FFFF00"/>
                </a:solidFill>
                <a:latin typeface="Arial" panose="020B0604020202020204" pitchFamily="34" charset="0"/>
              </a:rPr>
              <a:t>c. Question directed to Peter (</a:t>
            </a:r>
            <a:r>
              <a:rPr lang="en-US" sz="2800" dirty="0">
                <a:solidFill>
                  <a:srgbClr val="FFFFCC"/>
                </a:solidFill>
                <a:latin typeface="Arial" panose="020B0604020202020204" pitchFamily="34" charset="0"/>
              </a:rPr>
              <a:t>17:24</a:t>
            </a:r>
            <a:r>
              <a:rPr lang="en-US" sz="2800" dirty="0">
                <a:solidFill>
                  <a:srgbClr val="FFFF00"/>
                </a:solidFill>
                <a:latin typeface="Arial" panose="020B0604020202020204" pitchFamily="34" charset="0"/>
              </a:rPr>
              <a:t>)</a:t>
            </a:r>
          </a:p>
          <a:p>
            <a:endParaRPr lang="en-US" sz="1400" dirty="0">
              <a:solidFill>
                <a:srgbClr val="FFFF00"/>
              </a:solidFill>
              <a:latin typeface="Arial" panose="020B0604020202020204" pitchFamily="34" charset="0"/>
            </a:endParaRPr>
          </a:p>
          <a:p>
            <a:r>
              <a:rPr lang="en-US" sz="2800" dirty="0">
                <a:solidFill>
                  <a:srgbClr val="FFFF00"/>
                </a:solidFill>
                <a:latin typeface="Arial" panose="020B0604020202020204" pitchFamily="34" charset="0"/>
              </a:rPr>
              <a:t>d. Peter appointed to special miracle (</a:t>
            </a:r>
            <a:r>
              <a:rPr lang="en-US" sz="2800" dirty="0">
                <a:solidFill>
                  <a:srgbClr val="FFFFCC"/>
                </a:solidFill>
                <a:latin typeface="Arial" panose="020B0604020202020204" pitchFamily="34" charset="0"/>
              </a:rPr>
              <a:t>17:24-27</a:t>
            </a:r>
            <a:r>
              <a:rPr lang="en-US" sz="2800" dirty="0">
                <a:solidFill>
                  <a:srgbClr val="FFFF00"/>
                </a:solidFill>
                <a:latin typeface="Arial" panose="020B0604020202020204" pitchFamily="34" charset="0"/>
              </a:rPr>
              <a:t>)</a:t>
            </a:r>
          </a:p>
          <a:p>
            <a:endParaRPr lang="en-US" sz="1400" dirty="0">
              <a:solidFill>
                <a:srgbClr val="FFFF00"/>
              </a:solidFill>
              <a:latin typeface="Arial" panose="020B0604020202020204" pitchFamily="34" charset="0"/>
            </a:endParaRPr>
          </a:p>
          <a:p>
            <a:r>
              <a:rPr lang="en-US" sz="2800" dirty="0">
                <a:solidFill>
                  <a:srgbClr val="FFFF00"/>
                </a:solidFill>
                <a:latin typeface="Arial" panose="020B0604020202020204" pitchFamily="34" charset="0"/>
              </a:rPr>
              <a:t>e. Discussion about earthly kings (</a:t>
            </a:r>
            <a:r>
              <a:rPr lang="en-US" sz="2800" dirty="0">
                <a:solidFill>
                  <a:srgbClr val="FFFFCC"/>
                </a:solidFill>
                <a:latin typeface="Arial" panose="020B0604020202020204" pitchFamily="34" charset="0"/>
              </a:rPr>
              <a:t>17:24-27</a:t>
            </a:r>
            <a:r>
              <a:rPr lang="en-US" sz="2800" dirty="0">
                <a:solidFill>
                  <a:srgbClr val="FFFF00"/>
                </a:solidFill>
                <a:latin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slide(fromTop)">
                                      <p:cBhvr>
                                        <p:cTn id="7" dur="500"/>
                                        <p:tgtEl>
                                          <p:spTgt spid="153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5365">
                                            <p:txEl>
                                              <p:pRg st="2" end="2"/>
                                            </p:txEl>
                                          </p:spTgt>
                                        </p:tgtEl>
                                        <p:attrNameLst>
                                          <p:attrName>style.visibility</p:attrName>
                                        </p:attrNameLst>
                                      </p:cBhvr>
                                      <p:to>
                                        <p:strVal val="visible"/>
                                      </p:to>
                                    </p:set>
                                    <p:animEffect transition="in" filter="slide(fromTop)">
                                      <p:cBhvr>
                                        <p:cTn id="12" dur="500"/>
                                        <p:tgtEl>
                                          <p:spTgt spid="1536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5365">
                                            <p:txEl>
                                              <p:pRg st="4" end="4"/>
                                            </p:txEl>
                                          </p:spTgt>
                                        </p:tgtEl>
                                        <p:attrNameLst>
                                          <p:attrName>style.visibility</p:attrName>
                                        </p:attrNameLst>
                                      </p:cBhvr>
                                      <p:to>
                                        <p:strVal val="visible"/>
                                      </p:to>
                                    </p:set>
                                    <p:animEffect transition="in" filter="slide(fromTop)">
                                      <p:cBhvr>
                                        <p:cTn id="17" dur="500"/>
                                        <p:tgtEl>
                                          <p:spTgt spid="1536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5365">
                                            <p:txEl>
                                              <p:pRg st="6" end="6"/>
                                            </p:txEl>
                                          </p:spTgt>
                                        </p:tgtEl>
                                        <p:attrNameLst>
                                          <p:attrName>style.visibility</p:attrName>
                                        </p:attrNameLst>
                                      </p:cBhvr>
                                      <p:to>
                                        <p:strVal val="visible"/>
                                      </p:to>
                                    </p:set>
                                    <p:animEffect transition="in" filter="slide(fromTop)">
                                      <p:cBhvr>
                                        <p:cTn id="22" dur="500"/>
                                        <p:tgtEl>
                                          <p:spTgt spid="1536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5365">
                                            <p:txEl>
                                              <p:pRg st="8" end="8"/>
                                            </p:txEl>
                                          </p:spTgt>
                                        </p:tgtEl>
                                        <p:attrNameLst>
                                          <p:attrName>style.visibility</p:attrName>
                                        </p:attrNameLst>
                                      </p:cBhvr>
                                      <p:to>
                                        <p:strVal val="visible"/>
                                      </p:to>
                                    </p:set>
                                    <p:animEffect transition="in" filter="slide(fromTop)">
                                      <p:cBhvr>
                                        <p:cTn id="27" dur="500"/>
                                        <p:tgtEl>
                                          <p:spTgt spid="153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685800" y="304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What Prompted Such A Question?</a:t>
            </a:r>
          </a:p>
        </p:txBody>
      </p:sp>
      <p:sp>
        <p:nvSpPr>
          <p:cNvPr id="14339" name="Text Box 3"/>
          <p:cNvSpPr txBox="1">
            <a:spLocks noChangeArrowheads="1"/>
          </p:cNvSpPr>
          <p:nvPr/>
        </p:nvSpPr>
        <p:spPr bwMode="auto">
          <a:xfrm>
            <a:off x="419100" y="1447800"/>
            <a:ext cx="83439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00050">
              <a:defRPr sz="2400">
                <a:solidFill>
                  <a:schemeClr val="tx1"/>
                </a:solidFill>
                <a:latin typeface="Times New Roman" panose="02020603050405020304" pitchFamily="18" charset="0"/>
              </a:defRPr>
            </a:lvl1pPr>
            <a:lvl2pPr defTabSz="400050">
              <a:defRPr sz="2400">
                <a:solidFill>
                  <a:schemeClr val="tx1"/>
                </a:solidFill>
                <a:latin typeface="Times New Roman" panose="02020603050405020304" pitchFamily="18" charset="0"/>
              </a:defRPr>
            </a:lvl2pPr>
            <a:lvl3pPr defTabSz="400050">
              <a:defRPr sz="2400">
                <a:solidFill>
                  <a:schemeClr val="tx1"/>
                </a:solidFill>
                <a:latin typeface="Times New Roman" panose="02020603050405020304" pitchFamily="18" charset="0"/>
              </a:defRPr>
            </a:lvl3pPr>
            <a:lvl4pPr defTabSz="400050">
              <a:defRPr sz="2400">
                <a:solidFill>
                  <a:schemeClr val="tx1"/>
                </a:solidFill>
                <a:latin typeface="Times New Roman" panose="02020603050405020304" pitchFamily="18" charset="0"/>
              </a:defRPr>
            </a:lvl4pPr>
            <a:lvl5pPr defTabSz="400050">
              <a:defRPr sz="2400">
                <a:solidFill>
                  <a:schemeClr val="tx1"/>
                </a:solidFill>
                <a:latin typeface="Times New Roman" panose="02020603050405020304" pitchFamily="18" charset="0"/>
              </a:defRPr>
            </a:lvl5pPr>
            <a:lvl6pPr defTabSz="400050" eaLnBrk="0" fontAlgn="base" hangingPunct="0">
              <a:spcBef>
                <a:spcPct val="0"/>
              </a:spcBef>
              <a:spcAft>
                <a:spcPct val="0"/>
              </a:spcAft>
              <a:defRPr sz="2400">
                <a:solidFill>
                  <a:schemeClr val="tx1"/>
                </a:solidFill>
                <a:latin typeface="Times New Roman" panose="02020603050405020304" pitchFamily="18" charset="0"/>
              </a:defRPr>
            </a:lvl6pPr>
            <a:lvl7pPr defTabSz="400050" eaLnBrk="0" fontAlgn="base" hangingPunct="0">
              <a:spcBef>
                <a:spcPct val="0"/>
              </a:spcBef>
              <a:spcAft>
                <a:spcPct val="0"/>
              </a:spcAft>
              <a:defRPr sz="2400">
                <a:solidFill>
                  <a:schemeClr val="tx1"/>
                </a:solidFill>
                <a:latin typeface="Times New Roman" panose="02020603050405020304" pitchFamily="18" charset="0"/>
              </a:defRPr>
            </a:lvl7pPr>
            <a:lvl8pPr defTabSz="400050" eaLnBrk="0" fontAlgn="base" hangingPunct="0">
              <a:spcBef>
                <a:spcPct val="0"/>
              </a:spcBef>
              <a:spcAft>
                <a:spcPct val="0"/>
              </a:spcAft>
              <a:defRPr sz="2400">
                <a:solidFill>
                  <a:schemeClr val="tx1"/>
                </a:solidFill>
                <a:latin typeface="Times New Roman" panose="02020603050405020304" pitchFamily="18" charset="0"/>
              </a:defRPr>
            </a:lvl8pPr>
            <a:lvl9pPr defTabSz="4000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a:solidFill>
                  <a:srgbClr val="FFFFCC"/>
                </a:solidFill>
              </a:rPr>
              <a:t>1. Misunderstanding of  nature of kingdom </a:t>
            </a:r>
            <a:r>
              <a:rPr lang="en-US" sz="2800">
                <a:solidFill>
                  <a:srgbClr val="FFFF00"/>
                </a:solidFill>
              </a:rPr>
              <a:t>(cf. Lk 			22:24-27)</a:t>
            </a:r>
          </a:p>
          <a:p>
            <a:endParaRPr lang="en-US" sz="2800">
              <a:solidFill>
                <a:srgbClr val="FFFF00"/>
              </a:solidFill>
            </a:endParaRPr>
          </a:p>
          <a:p>
            <a:r>
              <a:rPr lang="en-US" sz="2800">
                <a:solidFill>
                  <a:srgbClr val="FFFFCC"/>
                </a:solidFill>
              </a:rPr>
              <a:t>2. Position and power have always been attractive to 			humanity </a:t>
            </a:r>
            <a:r>
              <a:rPr lang="en-US" sz="2800">
                <a:solidFill>
                  <a:srgbClr val="FFFF00"/>
                </a:solidFill>
              </a:rPr>
              <a:t>(cf. Mt. 20:20; Mk 10:35)</a:t>
            </a:r>
          </a:p>
          <a:p>
            <a:endParaRPr lang="en-US" sz="2800">
              <a:solidFill>
                <a:srgbClr val="FFFF00"/>
              </a:solidFill>
            </a:endParaRPr>
          </a:p>
          <a:p>
            <a:r>
              <a:rPr lang="en-US" sz="2800">
                <a:solidFill>
                  <a:srgbClr val="FFFFCC"/>
                </a:solidFill>
              </a:rPr>
              <a:t>3. Immediate circumstances in context:</a:t>
            </a:r>
          </a:p>
          <a:p>
            <a:endParaRPr lang="en-US" sz="2800">
              <a:solidFill>
                <a:srgbClr val="FFFFCC"/>
              </a:solidFill>
            </a:endParaRPr>
          </a:p>
          <a:p>
            <a:r>
              <a:rPr lang="en-US" sz="2800">
                <a:solidFill>
                  <a:srgbClr val="FFFFCC"/>
                </a:solidFill>
              </a:rPr>
              <a:t>4. Motivated by “What is in it for me?”</a:t>
            </a:r>
            <a:endParaRPr lang="en-US" sz="280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685800" y="304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What Prompted Such A Question?</a:t>
            </a:r>
          </a:p>
        </p:txBody>
      </p:sp>
      <p:sp>
        <p:nvSpPr>
          <p:cNvPr id="16388" name="AutoShape 4"/>
          <p:cNvSpPr>
            <a:spLocks noChangeArrowheads="1"/>
          </p:cNvSpPr>
          <p:nvPr/>
        </p:nvSpPr>
        <p:spPr bwMode="auto">
          <a:xfrm>
            <a:off x="685800" y="1447800"/>
            <a:ext cx="7772400" cy="1219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B. How Disappointing Question </a:t>
            </a:r>
          </a:p>
          <a:p>
            <a:pPr algn="ctr"/>
            <a:r>
              <a:rPr lang="en-US" sz="2800" b="1"/>
              <a:t>Must Have Been To Jesus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1828800" y="304800"/>
            <a:ext cx="5338763" cy="12382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984616"/>
              </a:avLst>
            </a:prstTxWarp>
          </a:bodyPr>
          <a:lstStyle/>
          <a:p>
            <a:pPr algn="ctr"/>
            <a:r>
              <a:rPr lang="en-US" sz="3600" kern="10">
                <a:ln w="9525">
                  <a:solidFill>
                    <a:srgbClr val="000000"/>
                  </a:solidFill>
                  <a:round/>
                  <a:headEnd/>
                  <a:tailEnd/>
                </a:ln>
                <a:solidFill>
                  <a:srgbClr val="FFFF99"/>
                </a:solidFill>
                <a:latin typeface="Arial Black" panose="020B0A04020102020204" pitchFamily="34" charset="0"/>
              </a:rPr>
              <a:t>Disappointed Jesus</a:t>
            </a:r>
          </a:p>
        </p:txBody>
      </p:sp>
      <p:sp>
        <p:nvSpPr>
          <p:cNvPr id="17411" name="Text Box 3"/>
          <p:cNvSpPr txBox="1">
            <a:spLocks noChangeArrowheads="1"/>
          </p:cNvSpPr>
          <p:nvPr/>
        </p:nvSpPr>
        <p:spPr bwMode="auto">
          <a:xfrm>
            <a:off x="381000" y="1219200"/>
            <a:ext cx="8474075"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2900">
              <a:defRPr sz="2400">
                <a:solidFill>
                  <a:schemeClr val="tx1"/>
                </a:solidFill>
                <a:latin typeface="Times New Roman" panose="02020603050405020304" pitchFamily="18" charset="0"/>
              </a:defRPr>
            </a:lvl1pPr>
            <a:lvl2pPr defTabSz="342900">
              <a:defRPr sz="2400">
                <a:solidFill>
                  <a:schemeClr val="tx1"/>
                </a:solidFill>
                <a:latin typeface="Times New Roman" panose="02020603050405020304" pitchFamily="18" charset="0"/>
              </a:defRPr>
            </a:lvl2pPr>
            <a:lvl3pPr defTabSz="342900">
              <a:defRPr sz="2400">
                <a:solidFill>
                  <a:schemeClr val="tx1"/>
                </a:solidFill>
                <a:latin typeface="Times New Roman" panose="02020603050405020304" pitchFamily="18" charset="0"/>
              </a:defRPr>
            </a:lvl3pPr>
            <a:lvl4pPr defTabSz="342900">
              <a:defRPr sz="2400">
                <a:solidFill>
                  <a:schemeClr val="tx1"/>
                </a:solidFill>
                <a:latin typeface="Times New Roman" panose="02020603050405020304" pitchFamily="18" charset="0"/>
              </a:defRPr>
            </a:lvl4pPr>
            <a:lvl5pPr defTabSz="342900">
              <a:defRPr sz="2400">
                <a:solidFill>
                  <a:schemeClr val="tx1"/>
                </a:solidFill>
                <a:latin typeface="Times New Roman" panose="02020603050405020304" pitchFamily="18" charset="0"/>
              </a:defRPr>
            </a:lvl5pPr>
            <a:lvl6pPr defTabSz="342900" eaLnBrk="0" fontAlgn="base" hangingPunct="0">
              <a:spcBef>
                <a:spcPct val="0"/>
              </a:spcBef>
              <a:spcAft>
                <a:spcPct val="0"/>
              </a:spcAft>
              <a:defRPr sz="2400">
                <a:solidFill>
                  <a:schemeClr val="tx1"/>
                </a:solidFill>
                <a:latin typeface="Times New Roman" panose="02020603050405020304" pitchFamily="18" charset="0"/>
              </a:defRPr>
            </a:lvl6pPr>
            <a:lvl7pPr defTabSz="342900" eaLnBrk="0" fontAlgn="base" hangingPunct="0">
              <a:spcBef>
                <a:spcPct val="0"/>
              </a:spcBef>
              <a:spcAft>
                <a:spcPct val="0"/>
              </a:spcAft>
              <a:defRPr sz="2400">
                <a:solidFill>
                  <a:schemeClr val="tx1"/>
                </a:solidFill>
                <a:latin typeface="Times New Roman" panose="02020603050405020304" pitchFamily="18" charset="0"/>
              </a:defRPr>
            </a:lvl7pPr>
            <a:lvl8pPr defTabSz="342900" eaLnBrk="0" fontAlgn="base" hangingPunct="0">
              <a:spcBef>
                <a:spcPct val="0"/>
              </a:spcBef>
              <a:spcAft>
                <a:spcPct val="0"/>
              </a:spcAft>
              <a:defRPr sz="2400">
                <a:solidFill>
                  <a:schemeClr val="tx1"/>
                </a:solidFill>
                <a:latin typeface="Times New Roman" panose="02020603050405020304" pitchFamily="18" charset="0"/>
              </a:defRPr>
            </a:lvl8pPr>
            <a:lvl9pPr defTabSz="3429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sz="2800">
                <a:solidFill>
                  <a:srgbClr val="FFFF00"/>
                </a:solidFill>
              </a:rPr>
              <a:t>1. Jesus never preached self-advancement, rather always 		preached and lived humility.</a:t>
            </a:r>
          </a:p>
          <a:p>
            <a:pPr>
              <a:lnSpc>
                <a:spcPct val="80000"/>
              </a:lnSpc>
            </a:pPr>
            <a:endParaRPr lang="en-US" sz="2800">
              <a:solidFill>
                <a:srgbClr val="FFFF00"/>
              </a:solidFill>
            </a:endParaRPr>
          </a:p>
          <a:p>
            <a:pPr>
              <a:lnSpc>
                <a:spcPct val="80000"/>
              </a:lnSpc>
            </a:pPr>
            <a:r>
              <a:rPr lang="en-US" sz="2800">
                <a:solidFill>
                  <a:srgbClr val="FFFF00"/>
                </a:solidFill>
              </a:rPr>
              <a:t>2. Never a greater pattern of humility than he.</a:t>
            </a:r>
          </a:p>
          <a:p>
            <a:pPr>
              <a:lnSpc>
                <a:spcPct val="80000"/>
              </a:lnSpc>
            </a:pPr>
            <a:endParaRPr lang="en-US" sz="2800">
              <a:solidFill>
                <a:srgbClr val="FFFF00"/>
              </a:solidFill>
            </a:endParaRPr>
          </a:p>
          <a:p>
            <a:pPr>
              <a:lnSpc>
                <a:spcPct val="80000"/>
              </a:lnSpc>
            </a:pPr>
            <a:r>
              <a:rPr lang="en-US" sz="2800">
                <a:solidFill>
                  <a:srgbClr val="FFFF00"/>
                </a:solidFill>
              </a:rPr>
              <a:t>3. Spoke little of his glory, much about his suffering. 			They ignored his suffering and focused on the glory.</a:t>
            </a:r>
          </a:p>
          <a:p>
            <a:pPr>
              <a:lnSpc>
                <a:spcPct val="80000"/>
              </a:lnSpc>
            </a:pPr>
            <a:endParaRPr lang="en-US" sz="2800">
              <a:solidFill>
                <a:srgbClr val="FFFF00"/>
              </a:solidFill>
            </a:endParaRPr>
          </a:p>
          <a:p>
            <a:pPr>
              <a:lnSpc>
                <a:spcPct val="80000"/>
              </a:lnSpc>
            </a:pPr>
            <a:r>
              <a:rPr lang="en-US" sz="2800">
                <a:solidFill>
                  <a:srgbClr val="FFFF00"/>
                </a:solidFill>
              </a:rPr>
              <a:t>4. Recently taught them self denial (16:24)</a:t>
            </a:r>
          </a:p>
          <a:p>
            <a:pPr>
              <a:lnSpc>
                <a:spcPct val="80000"/>
              </a:lnSpc>
            </a:pPr>
            <a:endParaRPr lang="en-US" sz="2800">
              <a:solidFill>
                <a:srgbClr val="FFFF00"/>
              </a:solidFill>
            </a:endParaRPr>
          </a:p>
          <a:p>
            <a:pPr>
              <a:lnSpc>
                <a:spcPct val="80000"/>
              </a:lnSpc>
            </a:pPr>
            <a:r>
              <a:rPr lang="en-US" sz="2800">
                <a:solidFill>
                  <a:srgbClr val="FFFF00"/>
                </a:solidFill>
              </a:rPr>
              <a:t>5. The fact that ask the question shows they have no idea 		what the kingdom was.</a:t>
            </a:r>
          </a:p>
          <a:p>
            <a:pPr>
              <a:lnSpc>
                <a:spcPct val="80000"/>
              </a:lnSpc>
            </a:pPr>
            <a:endParaRPr lang="en-US" sz="2800">
              <a:solidFill>
                <a:srgbClr val="FFFF00"/>
              </a:solidFill>
            </a:endParaRPr>
          </a:p>
          <a:p>
            <a:pPr>
              <a:lnSpc>
                <a:spcPct val="80000"/>
              </a:lnSpc>
            </a:pPr>
            <a:r>
              <a:rPr lang="en-US" sz="2800">
                <a:solidFill>
                  <a:srgbClr val="FFFF00"/>
                </a:solidFill>
              </a:rPr>
              <a:t>6. They had </a:t>
            </a:r>
            <a:r>
              <a:rPr lang="en-US" sz="2800" i="1">
                <a:solidFill>
                  <a:srgbClr val="FFFF00"/>
                </a:solidFill>
              </a:rPr>
              <a:t>some</a:t>
            </a:r>
            <a:r>
              <a:rPr lang="en-US" sz="2800">
                <a:solidFill>
                  <a:srgbClr val="FFFF00"/>
                </a:solidFill>
              </a:rPr>
              <a:t> shame (Mk. 9:33-34)</a:t>
            </a:r>
          </a:p>
        </p:txBody>
      </p:sp>
      <p:sp>
        <p:nvSpPr>
          <p:cNvPr id="17412" name="Oval 4"/>
          <p:cNvSpPr>
            <a:spLocks noChangeArrowheads="1"/>
          </p:cNvSpPr>
          <p:nvPr/>
        </p:nvSpPr>
        <p:spPr bwMode="auto">
          <a:xfrm rot="-1411358">
            <a:off x="1524000" y="1676400"/>
            <a:ext cx="5638800" cy="3733800"/>
          </a:xfrm>
          <a:prstGeom prst="ellipse">
            <a:avLst/>
          </a:prstGeom>
          <a:solidFill>
            <a:schemeClr val="bg2">
              <a:lumMod val="50000"/>
            </a:schemeClr>
          </a:solidFill>
          <a:ln w="381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sz="3600" b="1" i="1">
                <a:solidFill>
                  <a:srgbClr val="FFFFCC"/>
                </a:solidFill>
                <a:effectLst>
                  <a:outerShdw blurRad="38100" dist="38100" dir="2700000" algn="tl">
                    <a:srgbClr val="000000">
                      <a:alpha val="43137"/>
                    </a:srgbClr>
                  </a:outerShdw>
                </a:effectLst>
              </a:rPr>
              <a:t>They are behaving like</a:t>
            </a:r>
          </a:p>
          <a:p>
            <a:pPr algn="ctr"/>
            <a:r>
              <a:rPr lang="en-US" sz="3600" b="1" i="1">
                <a:solidFill>
                  <a:srgbClr val="FFFFCC"/>
                </a:solidFill>
                <a:effectLst>
                  <a:outerShdw blurRad="38100" dist="38100" dir="2700000" algn="tl">
                    <a:srgbClr val="000000">
                      <a:alpha val="43137"/>
                    </a:srgbClr>
                  </a:outerShdw>
                </a:effectLst>
              </a:rPr>
              <a:t>school-yard children!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wipe(left)">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wipe(left)">
                                      <p:cBhvr>
                                        <p:cTn id="17" dur="500"/>
                                        <p:tgtEl>
                                          <p:spTgt spid="174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animEffect transition="in" filter="wipe(left)">
                                      <p:cBhvr>
                                        <p:cTn id="22" dur="500"/>
                                        <p:tgtEl>
                                          <p:spTgt spid="1741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8" end="8"/>
                                            </p:txEl>
                                          </p:spTgt>
                                        </p:tgtEl>
                                        <p:attrNameLst>
                                          <p:attrName>style.visibility</p:attrName>
                                        </p:attrNameLst>
                                      </p:cBhvr>
                                      <p:to>
                                        <p:strVal val="visible"/>
                                      </p:to>
                                    </p:set>
                                    <p:animEffect transition="in" filter="wipe(left)">
                                      <p:cBhvr>
                                        <p:cTn id="27" dur="500"/>
                                        <p:tgtEl>
                                          <p:spTgt spid="17411">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1">
                                            <p:txEl>
                                              <p:pRg st="10" end="10"/>
                                            </p:txEl>
                                          </p:spTgt>
                                        </p:tgtEl>
                                        <p:attrNameLst>
                                          <p:attrName>style.visibility</p:attrName>
                                        </p:attrNameLst>
                                      </p:cBhvr>
                                      <p:to>
                                        <p:strVal val="visible"/>
                                      </p:to>
                                    </p:set>
                                    <p:animEffect transition="in" filter="wipe(left)">
                                      <p:cBhvr>
                                        <p:cTn id="32" dur="500"/>
                                        <p:tgtEl>
                                          <p:spTgt spid="17411">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7412"/>
                                        </p:tgtEl>
                                        <p:attrNameLst>
                                          <p:attrName>style.visibility</p:attrName>
                                        </p:attrNameLst>
                                      </p:cBhvr>
                                      <p:to>
                                        <p:strVal val="visible"/>
                                      </p:to>
                                    </p:set>
                                    <p:anim calcmode="lin" valueType="num">
                                      <p:cBhvr>
                                        <p:cTn id="37" dur="500" fill="hold"/>
                                        <p:tgtEl>
                                          <p:spTgt spid="17412"/>
                                        </p:tgtEl>
                                        <p:attrNameLst>
                                          <p:attrName>ppt_w</p:attrName>
                                        </p:attrNameLst>
                                      </p:cBhvr>
                                      <p:tavLst>
                                        <p:tav tm="0">
                                          <p:val>
                                            <p:fltVal val="0"/>
                                          </p:val>
                                        </p:tav>
                                        <p:tav tm="100000">
                                          <p:val>
                                            <p:strVal val="#ppt_w"/>
                                          </p:val>
                                        </p:tav>
                                      </p:tavLst>
                                    </p:anim>
                                    <p:anim calcmode="lin" valueType="num">
                                      <p:cBhvr>
                                        <p:cTn id="38" dur="500" fill="hold"/>
                                        <p:tgtEl>
                                          <p:spTgt spid="174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685800" y="304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What Prompted Such A Question?</a:t>
            </a:r>
          </a:p>
        </p:txBody>
      </p:sp>
      <p:sp>
        <p:nvSpPr>
          <p:cNvPr id="18435" name="AutoShape 3"/>
          <p:cNvSpPr>
            <a:spLocks noChangeArrowheads="1"/>
          </p:cNvSpPr>
          <p:nvPr/>
        </p:nvSpPr>
        <p:spPr bwMode="auto">
          <a:xfrm>
            <a:off x="685800" y="1447800"/>
            <a:ext cx="7772400" cy="1219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B. How Disappointing Question </a:t>
            </a:r>
          </a:p>
          <a:p>
            <a:pPr algn="ctr"/>
            <a:r>
              <a:rPr lang="en-US" sz="2800" b="1"/>
              <a:t>Must Have Been To Jesus</a:t>
            </a:r>
          </a:p>
        </p:txBody>
      </p:sp>
      <p:sp>
        <p:nvSpPr>
          <p:cNvPr id="18436" name="AutoShape 4"/>
          <p:cNvSpPr>
            <a:spLocks noChangeArrowheads="1"/>
          </p:cNvSpPr>
          <p:nvPr/>
        </p:nvSpPr>
        <p:spPr bwMode="auto">
          <a:xfrm>
            <a:off x="685800" y="30480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C. We Could Be Asking The Same Question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609600" y="609600"/>
            <a:ext cx="2420937" cy="52149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0000"/>
              </a:lnSpc>
            </a:pPr>
            <a:r>
              <a:rPr lang="en-US" sz="4000" b="1" dirty="0">
                <a:solidFill>
                  <a:srgbClr val="CCFF99"/>
                </a:solidFill>
                <a:effectLst>
                  <a:outerShdw blurRad="38100" dist="38100" dir="2700000" algn="tl">
                    <a:srgbClr val="000000"/>
                  </a:outerShdw>
                </a:effectLst>
                <a:latin typeface="Comic Sans MS" panose="030F0702030302020204" pitchFamily="66" charset="0"/>
              </a:rPr>
              <a:t>Who</a:t>
            </a:r>
          </a:p>
          <a:p>
            <a:pPr algn="ctr">
              <a:lnSpc>
                <a:spcPct val="120000"/>
              </a:lnSpc>
            </a:pPr>
            <a:r>
              <a:rPr lang="en-US" sz="4000" b="1" dirty="0">
                <a:solidFill>
                  <a:srgbClr val="CCFF99"/>
                </a:solidFill>
                <a:effectLst>
                  <a:outerShdw blurRad="38100" dist="38100" dir="2700000" algn="tl">
                    <a:srgbClr val="000000"/>
                  </a:outerShdw>
                </a:effectLst>
                <a:latin typeface="Comic Sans MS" panose="030F0702030302020204" pitchFamily="66" charset="0"/>
              </a:rPr>
              <a:t>Is</a:t>
            </a:r>
          </a:p>
          <a:p>
            <a:pPr algn="ctr">
              <a:lnSpc>
                <a:spcPct val="120000"/>
              </a:lnSpc>
            </a:pPr>
            <a:r>
              <a:rPr lang="en-US" sz="4000" b="1" dirty="0">
                <a:solidFill>
                  <a:srgbClr val="CCFF99"/>
                </a:solidFill>
                <a:effectLst>
                  <a:outerShdw blurRad="38100" dist="38100" dir="2700000" algn="tl">
                    <a:srgbClr val="000000"/>
                  </a:outerShdw>
                </a:effectLst>
                <a:latin typeface="Comic Sans MS" panose="030F0702030302020204" pitchFamily="66" charset="0"/>
              </a:rPr>
              <a:t>The</a:t>
            </a:r>
          </a:p>
          <a:p>
            <a:pPr algn="ctr">
              <a:lnSpc>
                <a:spcPct val="120000"/>
              </a:lnSpc>
            </a:pPr>
            <a:r>
              <a:rPr lang="en-US" sz="4000" b="1" dirty="0">
                <a:solidFill>
                  <a:srgbClr val="CCFF99"/>
                </a:solidFill>
                <a:effectLst>
                  <a:outerShdw blurRad="38100" dist="38100" dir="2700000" algn="tl">
                    <a:srgbClr val="000000"/>
                  </a:outerShdw>
                </a:effectLst>
                <a:latin typeface="Comic Sans MS" panose="030F0702030302020204" pitchFamily="66" charset="0"/>
              </a:rPr>
              <a:t>Greatest</a:t>
            </a:r>
          </a:p>
          <a:p>
            <a:pPr algn="ctr">
              <a:lnSpc>
                <a:spcPct val="120000"/>
              </a:lnSpc>
            </a:pPr>
            <a:r>
              <a:rPr lang="en-US" sz="4000" b="1" dirty="0">
                <a:solidFill>
                  <a:srgbClr val="CCFF99"/>
                </a:solidFill>
                <a:effectLst>
                  <a:outerShdw blurRad="38100" dist="38100" dir="2700000" algn="tl">
                    <a:srgbClr val="000000"/>
                  </a:outerShdw>
                </a:effectLst>
                <a:latin typeface="Comic Sans MS" panose="030F0702030302020204" pitchFamily="66" charset="0"/>
              </a:rPr>
              <a:t>In</a:t>
            </a:r>
          </a:p>
          <a:p>
            <a:pPr algn="ctr">
              <a:lnSpc>
                <a:spcPct val="120000"/>
              </a:lnSpc>
            </a:pPr>
            <a:r>
              <a:rPr lang="en-US" sz="4000" b="1" dirty="0">
                <a:solidFill>
                  <a:srgbClr val="CCFF99"/>
                </a:solidFill>
                <a:effectLst>
                  <a:outerShdw blurRad="38100" dist="38100" dir="2700000" algn="tl">
                    <a:srgbClr val="000000"/>
                  </a:outerShdw>
                </a:effectLst>
                <a:latin typeface="Comic Sans MS" panose="030F0702030302020204" pitchFamily="66" charset="0"/>
              </a:rPr>
              <a:t>The</a:t>
            </a:r>
          </a:p>
          <a:p>
            <a:pPr algn="ctr">
              <a:lnSpc>
                <a:spcPct val="120000"/>
              </a:lnSpc>
            </a:pPr>
            <a:r>
              <a:rPr lang="en-US" sz="4000" b="1" dirty="0">
                <a:solidFill>
                  <a:srgbClr val="CCFF99"/>
                </a:solidFill>
                <a:effectLst>
                  <a:outerShdw blurRad="38100" dist="38100" dir="2700000" algn="tl">
                    <a:srgbClr val="000000"/>
                  </a:outerShdw>
                </a:effectLst>
                <a:latin typeface="Comic Sans MS" panose="030F0702030302020204" pitchFamily="66" charset="0"/>
              </a:rPr>
              <a:t>Kingdom?</a:t>
            </a:r>
          </a:p>
        </p:txBody>
      </p:sp>
      <p:sp>
        <p:nvSpPr>
          <p:cNvPr id="19460" name="AutoShape 4"/>
          <p:cNvSpPr>
            <a:spLocks noChangeArrowheads="1"/>
          </p:cNvSpPr>
          <p:nvPr/>
        </p:nvSpPr>
        <p:spPr bwMode="auto">
          <a:xfrm>
            <a:off x="3276600" y="457200"/>
            <a:ext cx="5486400" cy="8382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Arial" panose="020B0604020202020204" pitchFamily="34" charset="0"/>
              </a:rPr>
              <a:t>We would never think of asking</a:t>
            </a:r>
          </a:p>
          <a:p>
            <a:pPr algn="ctr"/>
            <a:r>
              <a:rPr lang="en-US" sz="2800">
                <a:latin typeface="Arial" panose="020B0604020202020204" pitchFamily="34" charset="0"/>
              </a:rPr>
              <a:t>that same question!</a:t>
            </a:r>
          </a:p>
        </p:txBody>
      </p:sp>
      <p:sp>
        <p:nvSpPr>
          <p:cNvPr id="19461" name="AutoShape 5"/>
          <p:cNvSpPr>
            <a:spLocks noChangeArrowheads="1"/>
          </p:cNvSpPr>
          <p:nvPr/>
        </p:nvSpPr>
        <p:spPr bwMode="auto">
          <a:xfrm>
            <a:off x="3276600" y="1676400"/>
            <a:ext cx="5486400" cy="48006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en-US" sz="2800">
                <a:latin typeface="Arial" panose="020B0604020202020204" pitchFamily="34" charset="0"/>
              </a:rPr>
              <a:t>Any question, action or </a:t>
            </a:r>
          </a:p>
          <a:p>
            <a:pPr algn="ctr">
              <a:lnSpc>
                <a:spcPct val="90000"/>
              </a:lnSpc>
            </a:pPr>
            <a:r>
              <a:rPr lang="en-US" sz="2800">
                <a:latin typeface="Arial" panose="020B0604020202020204" pitchFamily="34" charset="0"/>
              </a:rPr>
              <a:t>statement driven by</a:t>
            </a:r>
          </a:p>
          <a:p>
            <a:pPr algn="ctr">
              <a:lnSpc>
                <a:spcPct val="90000"/>
              </a:lnSpc>
            </a:pPr>
            <a:r>
              <a:rPr lang="en-US" sz="2800">
                <a:latin typeface="Arial" panose="020B0604020202020204" pitchFamily="34" charset="0"/>
              </a:rPr>
              <a:t>selfish ambition</a:t>
            </a:r>
          </a:p>
          <a:p>
            <a:pPr algn="ctr">
              <a:lnSpc>
                <a:spcPct val="90000"/>
              </a:lnSpc>
            </a:pPr>
            <a:endParaRPr lang="en-US" sz="2800">
              <a:latin typeface="Arial" panose="020B0604020202020204" pitchFamily="34" charset="0"/>
            </a:endParaRPr>
          </a:p>
          <a:p>
            <a:pPr algn="ctr">
              <a:lnSpc>
                <a:spcPct val="90000"/>
              </a:lnSpc>
            </a:pPr>
            <a:r>
              <a:rPr lang="en-US" sz="2800">
                <a:latin typeface="Arial" panose="020B0604020202020204" pitchFamily="34" charset="0"/>
              </a:rPr>
              <a:t>Any attitude of “What is in it</a:t>
            </a:r>
          </a:p>
          <a:p>
            <a:pPr algn="ctr">
              <a:lnSpc>
                <a:spcPct val="90000"/>
              </a:lnSpc>
            </a:pPr>
            <a:r>
              <a:rPr lang="en-US" sz="2800">
                <a:latin typeface="Arial" panose="020B0604020202020204" pitchFamily="34" charset="0"/>
              </a:rPr>
              <a:t>for me?”</a:t>
            </a:r>
          </a:p>
          <a:p>
            <a:pPr algn="ctr">
              <a:lnSpc>
                <a:spcPct val="90000"/>
              </a:lnSpc>
            </a:pPr>
            <a:endParaRPr lang="en-US" sz="2800">
              <a:latin typeface="Arial" panose="020B0604020202020204" pitchFamily="34" charset="0"/>
            </a:endParaRPr>
          </a:p>
          <a:p>
            <a:pPr algn="ctr">
              <a:lnSpc>
                <a:spcPct val="90000"/>
              </a:lnSpc>
            </a:pPr>
            <a:r>
              <a:rPr lang="en-US" sz="2800">
                <a:latin typeface="Arial" panose="020B0604020202020204" pitchFamily="34" charset="0"/>
              </a:rPr>
              <a:t>When focus on self - little</a:t>
            </a:r>
          </a:p>
          <a:p>
            <a:pPr algn="ctr">
              <a:lnSpc>
                <a:spcPct val="90000"/>
              </a:lnSpc>
            </a:pPr>
            <a:r>
              <a:rPr lang="en-US" sz="2800">
                <a:latin typeface="Arial" panose="020B0604020202020204" pitchFamily="34" charset="0"/>
              </a:rPr>
              <a:t>concern for others</a:t>
            </a:r>
          </a:p>
          <a:p>
            <a:pPr algn="ctr">
              <a:lnSpc>
                <a:spcPct val="90000"/>
              </a:lnSpc>
            </a:pPr>
            <a:endParaRPr lang="en-US" sz="2800">
              <a:latin typeface="Arial" panose="020B0604020202020204" pitchFamily="34" charset="0"/>
            </a:endParaRPr>
          </a:p>
          <a:p>
            <a:pPr algn="ctr">
              <a:lnSpc>
                <a:spcPct val="90000"/>
              </a:lnSpc>
            </a:pPr>
            <a:r>
              <a:rPr lang="en-US" sz="2800">
                <a:latin typeface="Arial" panose="020B0604020202020204" pitchFamily="34" charset="0"/>
              </a:rPr>
              <a:t>Any jealousy or envy</a:t>
            </a:r>
          </a:p>
          <a:p>
            <a:pPr algn="ctr">
              <a:lnSpc>
                <a:spcPct val="90000"/>
              </a:lnSpc>
            </a:pPr>
            <a:endParaRPr lang="en-US" sz="2800">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arn(outVertical)">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81000" y="304800"/>
            <a:ext cx="8229600" cy="1371600"/>
          </a:xfrm>
          <a:prstGeom prst="plaque">
            <a:avLst>
              <a:gd name="adj" fmla="val 26667"/>
            </a:avLst>
          </a:prstGeom>
          <a:solidFill>
            <a:srgbClr val="FFFF00"/>
          </a:solidFill>
          <a:ln w="9525">
            <a:solidFill>
              <a:schemeClr val="tx1"/>
            </a:solidFill>
            <a:miter lim="800000"/>
            <a:headEnd/>
            <a:tailEnd/>
          </a:ln>
          <a:effectLst>
            <a:prstShdw prst="shdw13" dist="53882" dir="13500000">
              <a:srgbClr val="808080"/>
            </a:prstShdw>
          </a:effectLst>
        </p:spPr>
        <p:txBody>
          <a:bodyPr wrap="none" anchor="ctr"/>
          <a:lstStyle/>
          <a:p>
            <a:pPr algn="ctr">
              <a:lnSpc>
                <a:spcPct val="110000"/>
              </a:lnSpc>
            </a:pPr>
            <a:r>
              <a:rPr lang="en-US" sz="3200">
                <a:latin typeface="Comic Sans MS" panose="030F0702030302020204" pitchFamily="66" charset="0"/>
              </a:rPr>
              <a:t>Matthew 18:1-9</a:t>
            </a:r>
            <a:endParaRPr lang="en-US" sz="3200" b="1">
              <a:latin typeface="Comic Sans MS" panose="030F0702030302020204" pitchFamily="66" charset="0"/>
            </a:endParaRPr>
          </a:p>
          <a:p>
            <a:pPr algn="ctr">
              <a:lnSpc>
                <a:spcPct val="110000"/>
              </a:lnSpc>
            </a:pPr>
            <a:r>
              <a:rPr lang="en-US" sz="4000" i="1">
                <a:solidFill>
                  <a:schemeClr val="accent2"/>
                </a:solidFill>
                <a:effectLst>
                  <a:outerShdw blurRad="38100" dist="38100" dir="2700000" algn="tl">
                    <a:srgbClr val="000000"/>
                  </a:outerShdw>
                </a:effectLst>
                <a:latin typeface="Comic Sans MS" panose="030F0702030302020204" pitchFamily="66" charset="0"/>
              </a:rPr>
              <a:t>Who Is The Greatest?</a:t>
            </a:r>
          </a:p>
        </p:txBody>
      </p:sp>
      <p:sp>
        <p:nvSpPr>
          <p:cNvPr id="5123" name="Text Box 3"/>
          <p:cNvSpPr txBox="1">
            <a:spLocks noChangeArrowheads="1"/>
          </p:cNvSpPr>
          <p:nvPr/>
        </p:nvSpPr>
        <p:spPr bwMode="auto">
          <a:xfrm>
            <a:off x="982663" y="2276475"/>
            <a:ext cx="660789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4400" dirty="0">
                <a:solidFill>
                  <a:schemeClr val="bg1"/>
                </a:solidFill>
                <a:effectLst>
                  <a:outerShdw blurRad="38100" dist="38100" dir="2700000" algn="tl">
                    <a:srgbClr val="000000"/>
                  </a:outerShdw>
                </a:effectLst>
                <a:latin typeface="Comic Sans MS" panose="030F0702030302020204" pitchFamily="66" charset="0"/>
              </a:rPr>
              <a:t>I. The Question </a:t>
            </a:r>
            <a:r>
              <a:rPr lang="en-US" sz="4400" dirty="0">
                <a:solidFill>
                  <a:srgbClr val="FFFF00"/>
                </a:solidFill>
                <a:effectLst>
                  <a:outerShdw blurRad="38100" dist="38100" dir="2700000" algn="tl">
                    <a:srgbClr val="000000"/>
                  </a:outerShdw>
                </a:effectLst>
                <a:latin typeface="Comic Sans MS" panose="030F0702030302020204" pitchFamily="66" charset="0"/>
              </a:rPr>
              <a:t>(v. 1)</a:t>
            </a:r>
          </a:p>
          <a:p>
            <a:pPr>
              <a:lnSpc>
                <a:spcPct val="150000"/>
              </a:lnSpc>
            </a:pPr>
            <a:r>
              <a:rPr lang="en-US" sz="4400" dirty="0">
                <a:solidFill>
                  <a:schemeClr val="bg1"/>
                </a:solidFill>
                <a:effectLst>
                  <a:outerShdw blurRad="38100" dist="38100" dir="2700000" algn="tl">
                    <a:srgbClr val="000000"/>
                  </a:outerShdw>
                </a:effectLst>
                <a:latin typeface="Comic Sans MS" panose="030F0702030302020204" pitchFamily="66" charset="0"/>
              </a:rPr>
              <a:t>II. The Answer </a:t>
            </a:r>
            <a:r>
              <a:rPr lang="en-US" sz="4400" dirty="0">
                <a:solidFill>
                  <a:srgbClr val="FFFF00"/>
                </a:solidFill>
                <a:effectLst>
                  <a:outerShdw blurRad="38100" dist="38100" dir="2700000" algn="tl">
                    <a:srgbClr val="000000"/>
                  </a:outerShdw>
                </a:effectLst>
                <a:latin typeface="Comic Sans MS" panose="030F0702030302020204" pitchFamily="66" charset="0"/>
              </a:rPr>
              <a:t>(vv. 2-4)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685800" y="304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Set a Child in Their Midst (v. 2)</a:t>
            </a:r>
          </a:p>
        </p:txBody>
      </p:sp>
      <p:sp>
        <p:nvSpPr>
          <p:cNvPr id="20485" name="Text Box 5"/>
          <p:cNvSpPr txBox="1">
            <a:spLocks noChangeArrowheads="1"/>
          </p:cNvSpPr>
          <p:nvPr/>
        </p:nvSpPr>
        <p:spPr bwMode="auto">
          <a:xfrm>
            <a:off x="304800" y="1447800"/>
            <a:ext cx="8755063"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00050">
              <a:defRPr sz="2400">
                <a:solidFill>
                  <a:schemeClr val="tx1"/>
                </a:solidFill>
                <a:latin typeface="Times New Roman" panose="02020603050405020304" pitchFamily="18" charset="0"/>
              </a:defRPr>
            </a:lvl1pPr>
            <a:lvl2pPr defTabSz="400050">
              <a:defRPr sz="2400">
                <a:solidFill>
                  <a:schemeClr val="tx1"/>
                </a:solidFill>
                <a:latin typeface="Times New Roman" panose="02020603050405020304" pitchFamily="18" charset="0"/>
              </a:defRPr>
            </a:lvl2pPr>
            <a:lvl3pPr defTabSz="400050">
              <a:defRPr sz="2400">
                <a:solidFill>
                  <a:schemeClr val="tx1"/>
                </a:solidFill>
                <a:latin typeface="Times New Roman" panose="02020603050405020304" pitchFamily="18" charset="0"/>
              </a:defRPr>
            </a:lvl3pPr>
            <a:lvl4pPr defTabSz="400050">
              <a:defRPr sz="2400">
                <a:solidFill>
                  <a:schemeClr val="tx1"/>
                </a:solidFill>
                <a:latin typeface="Times New Roman" panose="02020603050405020304" pitchFamily="18" charset="0"/>
              </a:defRPr>
            </a:lvl4pPr>
            <a:lvl5pPr defTabSz="400050">
              <a:defRPr sz="2400">
                <a:solidFill>
                  <a:schemeClr val="tx1"/>
                </a:solidFill>
                <a:latin typeface="Times New Roman" panose="02020603050405020304" pitchFamily="18" charset="0"/>
              </a:defRPr>
            </a:lvl5pPr>
            <a:lvl6pPr defTabSz="400050" eaLnBrk="0" fontAlgn="base" hangingPunct="0">
              <a:spcBef>
                <a:spcPct val="0"/>
              </a:spcBef>
              <a:spcAft>
                <a:spcPct val="0"/>
              </a:spcAft>
              <a:defRPr sz="2400">
                <a:solidFill>
                  <a:schemeClr val="tx1"/>
                </a:solidFill>
                <a:latin typeface="Times New Roman" panose="02020603050405020304" pitchFamily="18" charset="0"/>
              </a:defRPr>
            </a:lvl6pPr>
            <a:lvl7pPr defTabSz="400050" eaLnBrk="0" fontAlgn="base" hangingPunct="0">
              <a:spcBef>
                <a:spcPct val="0"/>
              </a:spcBef>
              <a:spcAft>
                <a:spcPct val="0"/>
              </a:spcAft>
              <a:defRPr sz="2400">
                <a:solidFill>
                  <a:schemeClr val="tx1"/>
                </a:solidFill>
                <a:latin typeface="Times New Roman" panose="02020603050405020304" pitchFamily="18" charset="0"/>
              </a:defRPr>
            </a:lvl7pPr>
            <a:lvl8pPr defTabSz="400050" eaLnBrk="0" fontAlgn="base" hangingPunct="0">
              <a:spcBef>
                <a:spcPct val="0"/>
              </a:spcBef>
              <a:spcAft>
                <a:spcPct val="0"/>
              </a:spcAft>
              <a:defRPr sz="2400">
                <a:solidFill>
                  <a:schemeClr val="tx1"/>
                </a:solidFill>
                <a:latin typeface="Times New Roman" panose="02020603050405020304" pitchFamily="18" charset="0"/>
              </a:defRPr>
            </a:lvl8pPr>
            <a:lvl9pPr defTabSz="4000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solidFill>
                  <a:srgbClr val="FFFF00"/>
                </a:solidFill>
                <a:latin typeface="Arial" panose="020B0604020202020204" pitchFamily="34" charset="0"/>
              </a:rPr>
              <a:t>1. What a surprising answer!  A Child!</a:t>
            </a:r>
            <a:endParaRPr lang="en-US" sz="2800" b="1" i="1">
              <a:solidFill>
                <a:schemeClr val="bg1"/>
              </a:solidFill>
              <a:latin typeface="Arial" panose="020B0604020202020204" pitchFamily="34" charset="0"/>
            </a:endParaRPr>
          </a:p>
          <a:p>
            <a:r>
              <a:rPr lang="en-US" sz="2800" i="1">
                <a:solidFill>
                  <a:schemeClr val="bg1"/>
                </a:solidFill>
                <a:latin typeface="Arial" panose="020B0604020202020204" pitchFamily="34" charset="0"/>
              </a:rPr>
              <a:t>	(a.) In midst (Matt)</a:t>
            </a:r>
          </a:p>
          <a:p>
            <a:r>
              <a:rPr lang="en-US" sz="2800" i="1">
                <a:solidFill>
                  <a:schemeClr val="bg1"/>
                </a:solidFill>
                <a:latin typeface="Arial" panose="020B0604020202020204" pitchFamily="34" charset="0"/>
              </a:rPr>
              <a:t>	(b.) In his arms (Mark)</a:t>
            </a:r>
          </a:p>
          <a:p>
            <a:r>
              <a:rPr lang="en-US" sz="2800" i="1">
                <a:solidFill>
                  <a:schemeClr val="bg1"/>
                </a:solidFill>
                <a:latin typeface="Arial" panose="020B0604020202020204" pitchFamily="34" charset="0"/>
              </a:rPr>
              <a:t>	(c.) By him (Luke)</a:t>
            </a:r>
          </a:p>
          <a:p>
            <a:endParaRPr lang="en-US" sz="2800" b="1">
              <a:solidFill>
                <a:srgbClr val="FFFF00"/>
              </a:solidFill>
              <a:latin typeface="Arial" panose="020B0604020202020204" pitchFamily="34" charset="0"/>
            </a:endParaRPr>
          </a:p>
          <a:p>
            <a:r>
              <a:rPr lang="en-US" sz="2800" b="1">
                <a:solidFill>
                  <a:srgbClr val="FFFF00"/>
                </a:solidFill>
                <a:latin typeface="Arial" panose="020B0604020202020204" pitchFamily="34" charset="0"/>
              </a:rPr>
              <a:t>2. Must have expected a discussion of their names</a:t>
            </a:r>
          </a:p>
          <a:p>
            <a:r>
              <a:rPr lang="en-US" sz="2800" b="1">
                <a:solidFill>
                  <a:srgbClr val="FFFF00"/>
                </a:solidFill>
                <a:latin typeface="Arial" panose="020B0604020202020204" pitchFamily="34" charset="0"/>
              </a:rPr>
              <a:t>	yet he talks about a child!</a:t>
            </a:r>
          </a:p>
          <a:p>
            <a:endParaRPr lang="en-US" sz="2800" b="1">
              <a:solidFill>
                <a:srgbClr val="FFFF00"/>
              </a:solidFill>
              <a:latin typeface="Arial" panose="020B0604020202020204" pitchFamily="34" charset="0"/>
            </a:endParaRPr>
          </a:p>
          <a:p>
            <a:r>
              <a:rPr lang="en-US" sz="2800" b="1">
                <a:solidFill>
                  <a:srgbClr val="FFFF00"/>
                </a:solidFill>
                <a:latin typeface="Arial" panose="020B0604020202020204" pitchFamily="34" charset="0"/>
              </a:rPr>
              <a:t>3. A child surrounded by 12 grown men must have</a:t>
            </a:r>
          </a:p>
          <a:p>
            <a:r>
              <a:rPr lang="en-US" sz="2800" b="1">
                <a:solidFill>
                  <a:srgbClr val="FFFF00"/>
                </a:solidFill>
                <a:latin typeface="Arial" panose="020B0604020202020204" pitchFamily="34" charset="0"/>
              </a:rPr>
              <a:t>	looked insignificant. </a:t>
            </a:r>
          </a:p>
        </p:txBody>
      </p:sp>
      <p:sp>
        <p:nvSpPr>
          <p:cNvPr id="20487" name="Text Box 7"/>
          <p:cNvSpPr txBox="1">
            <a:spLocks noChangeArrowheads="1"/>
          </p:cNvSpPr>
          <p:nvPr/>
        </p:nvSpPr>
        <p:spPr bwMode="auto">
          <a:xfrm>
            <a:off x="4364038" y="5287963"/>
            <a:ext cx="3408362"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1" u="sng" dirty="0">
                <a:solidFill>
                  <a:schemeClr val="bg1"/>
                </a:solidFill>
                <a:latin typeface="Arial" panose="020B0604020202020204" pitchFamily="34" charset="0"/>
              </a:rPr>
              <a:t>That was his point!</a:t>
            </a:r>
            <a:endParaRPr lang="en-US" sz="2800" b="1" u="sng" dirty="0">
              <a:solidFill>
                <a:schemeClr val="bg1"/>
              </a:solidFill>
              <a:latin typeface="Arial" panose="020B0604020202020204" pitchFamily="34" charset="0"/>
            </a:endParaRP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additive="base">
                                        <p:cTn id="7" dur="500" fill="hold"/>
                                        <p:tgtEl>
                                          <p:spTgt spid="204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5">
                                            <p:txEl>
                                              <p:pRg st="1" end="1"/>
                                            </p:txEl>
                                          </p:spTgt>
                                        </p:tgtEl>
                                        <p:attrNameLst>
                                          <p:attrName>style.visibility</p:attrName>
                                        </p:attrNameLst>
                                      </p:cBhvr>
                                      <p:to>
                                        <p:strVal val="visible"/>
                                      </p:to>
                                    </p:set>
                                    <p:anim calcmode="lin" valueType="num">
                                      <p:cBhvr additive="base">
                                        <p:cTn id="13" dur="500" fill="hold"/>
                                        <p:tgtEl>
                                          <p:spTgt spid="204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5">
                                            <p:txEl>
                                              <p:pRg st="2" end="2"/>
                                            </p:txEl>
                                          </p:spTgt>
                                        </p:tgtEl>
                                        <p:attrNameLst>
                                          <p:attrName>style.visibility</p:attrName>
                                        </p:attrNameLst>
                                      </p:cBhvr>
                                      <p:to>
                                        <p:strVal val="visible"/>
                                      </p:to>
                                    </p:set>
                                    <p:anim calcmode="lin" valueType="num">
                                      <p:cBhvr additive="base">
                                        <p:cTn id="19" dur="500" fill="hold"/>
                                        <p:tgtEl>
                                          <p:spTgt spid="2048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5">
                                            <p:txEl>
                                              <p:pRg st="3" end="3"/>
                                            </p:txEl>
                                          </p:spTgt>
                                        </p:tgtEl>
                                        <p:attrNameLst>
                                          <p:attrName>style.visibility</p:attrName>
                                        </p:attrNameLst>
                                      </p:cBhvr>
                                      <p:to>
                                        <p:strVal val="visible"/>
                                      </p:to>
                                    </p:set>
                                    <p:anim calcmode="lin" valueType="num">
                                      <p:cBhvr additive="base">
                                        <p:cTn id="25" dur="500" fill="hold"/>
                                        <p:tgtEl>
                                          <p:spTgt spid="2048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85">
                                            <p:txEl>
                                              <p:pRg st="5" end="5"/>
                                            </p:txEl>
                                          </p:spTgt>
                                        </p:tgtEl>
                                        <p:attrNameLst>
                                          <p:attrName>style.visibility</p:attrName>
                                        </p:attrNameLst>
                                      </p:cBhvr>
                                      <p:to>
                                        <p:strVal val="visible"/>
                                      </p:to>
                                    </p:set>
                                    <p:anim calcmode="lin" valueType="num">
                                      <p:cBhvr additive="base">
                                        <p:cTn id="31" dur="500" fill="hold"/>
                                        <p:tgtEl>
                                          <p:spTgt spid="2048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485">
                                            <p:txEl>
                                              <p:pRg st="6" end="6"/>
                                            </p:txEl>
                                          </p:spTgt>
                                        </p:tgtEl>
                                        <p:attrNameLst>
                                          <p:attrName>style.visibility</p:attrName>
                                        </p:attrNameLst>
                                      </p:cBhvr>
                                      <p:to>
                                        <p:strVal val="visible"/>
                                      </p:to>
                                    </p:set>
                                    <p:anim calcmode="lin" valueType="num">
                                      <p:cBhvr additive="base">
                                        <p:cTn id="35" dur="500" fill="hold"/>
                                        <p:tgtEl>
                                          <p:spTgt spid="2048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048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0485">
                                            <p:txEl>
                                              <p:pRg st="8" end="8"/>
                                            </p:txEl>
                                          </p:spTgt>
                                        </p:tgtEl>
                                        <p:attrNameLst>
                                          <p:attrName>style.visibility</p:attrName>
                                        </p:attrNameLst>
                                      </p:cBhvr>
                                      <p:to>
                                        <p:strVal val="visible"/>
                                      </p:to>
                                    </p:set>
                                    <p:anim calcmode="lin" valueType="num">
                                      <p:cBhvr additive="base">
                                        <p:cTn id="41" dur="500" fill="hold"/>
                                        <p:tgtEl>
                                          <p:spTgt spid="20485">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0485">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0485">
                                            <p:txEl>
                                              <p:pRg st="9" end="9"/>
                                            </p:txEl>
                                          </p:spTgt>
                                        </p:tgtEl>
                                        <p:attrNameLst>
                                          <p:attrName>style.visibility</p:attrName>
                                        </p:attrNameLst>
                                      </p:cBhvr>
                                      <p:to>
                                        <p:strVal val="visible"/>
                                      </p:to>
                                    </p:set>
                                    <p:anim calcmode="lin" valueType="num">
                                      <p:cBhvr additive="base">
                                        <p:cTn id="45" dur="500" fill="hold"/>
                                        <p:tgtEl>
                                          <p:spTgt spid="20485">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048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487"/>
                                        </p:tgtEl>
                                        <p:attrNameLst>
                                          <p:attrName>style.visibility</p:attrName>
                                        </p:attrNameLst>
                                      </p:cBhvr>
                                      <p:to>
                                        <p:strVal val="visible"/>
                                      </p:to>
                                    </p:set>
                                    <p:animEffect transition="in" filter="fade">
                                      <p:cBhvr>
                                        <p:cTn id="51"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uiExpand="1" build="p" autoUpdateAnimBg="0"/>
      <p:bldP spid="204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685800" y="304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Set a Child in Their Midst (v. 2)</a:t>
            </a:r>
          </a:p>
        </p:txBody>
      </p:sp>
      <p:sp>
        <p:nvSpPr>
          <p:cNvPr id="21507" name="Text Box 3"/>
          <p:cNvSpPr txBox="1">
            <a:spLocks noChangeArrowheads="1"/>
          </p:cNvSpPr>
          <p:nvPr/>
        </p:nvSpPr>
        <p:spPr bwMode="auto">
          <a:xfrm>
            <a:off x="990600" y="2667000"/>
            <a:ext cx="7742238"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00050">
              <a:defRPr sz="2400">
                <a:solidFill>
                  <a:schemeClr val="tx1"/>
                </a:solidFill>
                <a:latin typeface="Times New Roman" panose="02020603050405020304" pitchFamily="18" charset="0"/>
              </a:defRPr>
            </a:lvl1pPr>
            <a:lvl2pPr defTabSz="400050">
              <a:defRPr sz="2400">
                <a:solidFill>
                  <a:schemeClr val="tx1"/>
                </a:solidFill>
                <a:latin typeface="Times New Roman" panose="02020603050405020304" pitchFamily="18" charset="0"/>
              </a:defRPr>
            </a:lvl2pPr>
            <a:lvl3pPr defTabSz="400050">
              <a:defRPr sz="2400">
                <a:solidFill>
                  <a:schemeClr val="tx1"/>
                </a:solidFill>
                <a:latin typeface="Times New Roman" panose="02020603050405020304" pitchFamily="18" charset="0"/>
              </a:defRPr>
            </a:lvl3pPr>
            <a:lvl4pPr defTabSz="400050">
              <a:defRPr sz="2400">
                <a:solidFill>
                  <a:schemeClr val="tx1"/>
                </a:solidFill>
                <a:latin typeface="Times New Roman" panose="02020603050405020304" pitchFamily="18" charset="0"/>
              </a:defRPr>
            </a:lvl4pPr>
            <a:lvl5pPr defTabSz="400050">
              <a:defRPr sz="2400">
                <a:solidFill>
                  <a:schemeClr val="tx1"/>
                </a:solidFill>
                <a:latin typeface="Times New Roman" panose="02020603050405020304" pitchFamily="18" charset="0"/>
              </a:defRPr>
            </a:lvl5pPr>
            <a:lvl6pPr defTabSz="400050" eaLnBrk="0" fontAlgn="base" hangingPunct="0">
              <a:spcBef>
                <a:spcPct val="0"/>
              </a:spcBef>
              <a:spcAft>
                <a:spcPct val="0"/>
              </a:spcAft>
              <a:defRPr sz="2400">
                <a:solidFill>
                  <a:schemeClr val="tx1"/>
                </a:solidFill>
                <a:latin typeface="Times New Roman" panose="02020603050405020304" pitchFamily="18" charset="0"/>
              </a:defRPr>
            </a:lvl6pPr>
            <a:lvl7pPr defTabSz="400050" eaLnBrk="0" fontAlgn="base" hangingPunct="0">
              <a:spcBef>
                <a:spcPct val="0"/>
              </a:spcBef>
              <a:spcAft>
                <a:spcPct val="0"/>
              </a:spcAft>
              <a:defRPr sz="2400">
                <a:solidFill>
                  <a:schemeClr val="tx1"/>
                </a:solidFill>
                <a:latin typeface="Times New Roman" panose="02020603050405020304" pitchFamily="18" charset="0"/>
              </a:defRPr>
            </a:lvl7pPr>
            <a:lvl8pPr defTabSz="400050" eaLnBrk="0" fontAlgn="base" hangingPunct="0">
              <a:spcBef>
                <a:spcPct val="0"/>
              </a:spcBef>
              <a:spcAft>
                <a:spcPct val="0"/>
              </a:spcAft>
              <a:defRPr sz="2400">
                <a:solidFill>
                  <a:schemeClr val="tx1"/>
                </a:solidFill>
                <a:latin typeface="Times New Roman" panose="02020603050405020304" pitchFamily="18" charset="0"/>
              </a:defRPr>
            </a:lvl8pPr>
            <a:lvl9pPr defTabSz="4000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solidFill>
                  <a:srgbClr val="FFFF00"/>
                </a:solidFill>
                <a:latin typeface="Arial" panose="020B0604020202020204" pitchFamily="34" charset="0"/>
              </a:rPr>
              <a:t>1. Not speaking of “conversion” - Obedience</a:t>
            </a:r>
          </a:p>
          <a:p>
            <a:endParaRPr lang="en-US" sz="2800" b="1">
              <a:solidFill>
                <a:srgbClr val="FFFF00"/>
              </a:solidFill>
              <a:latin typeface="Arial" panose="020B0604020202020204" pitchFamily="34" charset="0"/>
            </a:endParaRPr>
          </a:p>
          <a:p>
            <a:r>
              <a:rPr lang="en-US" sz="2800" b="1">
                <a:solidFill>
                  <a:srgbClr val="FFFF00"/>
                </a:solidFill>
                <a:latin typeface="Arial" panose="020B0604020202020204" pitchFamily="34" charset="0"/>
              </a:rPr>
              <a:t>2. “You’ve got to change”</a:t>
            </a:r>
            <a:endParaRPr lang="en-US" sz="2800" b="1">
              <a:solidFill>
                <a:schemeClr val="bg1"/>
              </a:solidFill>
              <a:latin typeface="Arial" panose="020B0604020202020204" pitchFamily="34" charset="0"/>
            </a:endParaRPr>
          </a:p>
          <a:p>
            <a:r>
              <a:rPr lang="en-US" sz="2800" b="1">
                <a:solidFill>
                  <a:schemeClr val="bg1"/>
                </a:solidFill>
                <a:latin typeface="Arial" panose="020B0604020202020204" pitchFamily="34" charset="0"/>
              </a:rPr>
              <a:t>	</a:t>
            </a:r>
            <a:r>
              <a:rPr lang="en-US" sz="2800" i="1">
                <a:solidFill>
                  <a:schemeClr val="bg1"/>
                </a:solidFill>
                <a:latin typeface="Arial" panose="020B0604020202020204" pitchFamily="34" charset="0"/>
              </a:rPr>
              <a:t>(a.) Complete change in your thinking</a:t>
            </a:r>
          </a:p>
          <a:p>
            <a:r>
              <a:rPr lang="en-US" sz="2800" i="1">
                <a:solidFill>
                  <a:schemeClr val="bg1"/>
                </a:solidFill>
                <a:latin typeface="Arial" panose="020B0604020202020204" pitchFamily="34" charset="0"/>
              </a:rPr>
              <a:t>	(b.) Give up your selfish ambition, pride, etc.</a:t>
            </a:r>
          </a:p>
          <a:p>
            <a:r>
              <a:rPr lang="en-US" sz="2800" i="1">
                <a:solidFill>
                  <a:schemeClr val="bg1"/>
                </a:solidFill>
                <a:latin typeface="Arial" panose="020B0604020202020204" pitchFamily="34" charset="0"/>
              </a:rPr>
              <a:t>	(c.) Your attitude is all wrong</a:t>
            </a:r>
          </a:p>
          <a:p>
            <a:r>
              <a:rPr lang="en-US" sz="2800" i="1">
                <a:solidFill>
                  <a:schemeClr val="bg1"/>
                </a:solidFill>
                <a:latin typeface="Arial" panose="020B0604020202020204" pitchFamily="34" charset="0"/>
              </a:rPr>
              <a:t>	(d.) Whole premise is flawed!</a:t>
            </a:r>
            <a:endParaRPr lang="en-US" sz="2800" b="1">
              <a:solidFill>
                <a:schemeClr val="bg1"/>
              </a:solidFill>
              <a:latin typeface="Arial" panose="020B0604020202020204" pitchFamily="34" charset="0"/>
            </a:endParaRPr>
          </a:p>
        </p:txBody>
      </p:sp>
      <p:sp>
        <p:nvSpPr>
          <p:cNvPr id="21508" name="AutoShape 4"/>
          <p:cNvSpPr>
            <a:spLocks noChangeArrowheads="1"/>
          </p:cNvSpPr>
          <p:nvPr/>
        </p:nvSpPr>
        <p:spPr bwMode="auto">
          <a:xfrm>
            <a:off x="685800" y="15240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B. Be Converted (v. 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5" end="5"/>
                                            </p:txEl>
                                          </p:spTgt>
                                        </p:tgtEl>
                                        <p:attrNameLst>
                                          <p:attrName>style.visibility</p:attrName>
                                        </p:attrNameLst>
                                      </p:cBhvr>
                                      <p:to>
                                        <p:strVal val="visible"/>
                                      </p:to>
                                    </p:set>
                                    <p:anim calcmode="lin" valueType="num">
                                      <p:cBhvr additive="base">
                                        <p:cTn id="31"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 calcmode="lin" valueType="num">
                                      <p:cBhvr additive="base">
                                        <p:cTn id="37"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33" r="1666"/>
          <a:stretch/>
        </p:blipFill>
        <p:spPr>
          <a:xfrm rot="21206803">
            <a:off x="453303" y="158213"/>
            <a:ext cx="3106415" cy="1893152"/>
          </a:xfrm>
          <a:prstGeom prst="rect">
            <a:avLst/>
          </a:prstGeom>
          <a:ln>
            <a:noFill/>
          </a:ln>
          <a:effectLst>
            <a:softEdge rad="112500"/>
          </a:effectLst>
        </p:spPr>
      </p:pic>
      <p:sp>
        <p:nvSpPr>
          <p:cNvPr id="15363" name="TextBox 3"/>
          <p:cNvSpPr txBox="1">
            <a:spLocks noChangeArrowheads="1"/>
          </p:cNvSpPr>
          <p:nvPr/>
        </p:nvSpPr>
        <p:spPr bwMode="auto">
          <a:xfrm>
            <a:off x="3657600" y="5334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5" name="TextBox 4"/>
          <p:cNvSpPr txBox="1">
            <a:spLocks noChangeArrowheads="1"/>
          </p:cNvSpPr>
          <p:nvPr/>
        </p:nvSpPr>
        <p:spPr bwMode="auto">
          <a:xfrm>
            <a:off x="457200" y="2667000"/>
            <a:ext cx="8229600" cy="156966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1" u="sng" strike="noStrike" kern="0" cap="none" spc="0" normalizeH="0" baseline="0" noProof="0" dirty="0">
                <a:ln>
                  <a:noFill/>
                </a:ln>
                <a:solidFill>
                  <a:srgbClr val="002060"/>
                </a:solidFill>
                <a:effectLst/>
                <a:uLnTx/>
                <a:uFillTx/>
                <a:latin typeface="Times New Roman" panose="02020603050405020304" pitchFamily="18" charset="0"/>
                <a:ea typeface="+mn-ea"/>
                <a:cs typeface="Arial" panose="020B0604020202020204" pitchFamily="34" charset="0"/>
              </a:rPr>
              <a:t>Day Classes</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Monday: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Who is the Greatest? (Matt. 18:1-9)</a:t>
            </a:r>
            <a:endPar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Wednesday: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When You’ve Been Wronged (Matt. 18:10-20)</a:t>
            </a:r>
            <a:endPar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Forgiveness (Matt. 18:21-35)</a:t>
            </a:r>
          </a:p>
        </p:txBody>
      </p:sp>
    </p:spTree>
    <p:extLst>
      <p:ext uri="{BB962C8B-B14F-4D97-AF65-F5344CB8AC3E}">
        <p14:creationId xmlns:p14="http://schemas.microsoft.com/office/powerpoint/2010/main" val="324529613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685800" y="304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Set a Child in Their Midst (v. 2)</a:t>
            </a:r>
          </a:p>
        </p:txBody>
      </p:sp>
      <p:sp>
        <p:nvSpPr>
          <p:cNvPr id="22532" name="AutoShape 4"/>
          <p:cNvSpPr>
            <a:spLocks noChangeArrowheads="1"/>
          </p:cNvSpPr>
          <p:nvPr/>
        </p:nvSpPr>
        <p:spPr bwMode="auto">
          <a:xfrm>
            <a:off x="685800" y="15240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B. Be Converted (v. 3)</a:t>
            </a:r>
          </a:p>
        </p:txBody>
      </p:sp>
      <p:sp>
        <p:nvSpPr>
          <p:cNvPr id="22533" name="AutoShape 5"/>
          <p:cNvSpPr>
            <a:spLocks noChangeArrowheads="1"/>
          </p:cNvSpPr>
          <p:nvPr/>
        </p:nvSpPr>
        <p:spPr bwMode="auto">
          <a:xfrm>
            <a:off x="685800" y="27432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C. Be Humble (v. 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rot="-5373148">
            <a:off x="-2316162" y="2846388"/>
            <a:ext cx="5867400" cy="78105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"humbles himself"</a:t>
            </a:r>
          </a:p>
        </p:txBody>
      </p:sp>
      <p:sp>
        <p:nvSpPr>
          <p:cNvPr id="23555" name="Line 3"/>
          <p:cNvSpPr>
            <a:spLocks noChangeShapeType="1"/>
          </p:cNvSpPr>
          <p:nvPr/>
        </p:nvSpPr>
        <p:spPr bwMode="auto">
          <a:xfrm>
            <a:off x="1219200" y="0"/>
            <a:ext cx="0" cy="6858000"/>
          </a:xfrm>
          <a:prstGeom prst="line">
            <a:avLst/>
          </a:prstGeom>
          <a:noFill/>
          <a:ln w="57150" cmpd="thinThick">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 name="Text Box 4"/>
          <p:cNvSpPr txBox="1">
            <a:spLocks noChangeArrowheads="1"/>
          </p:cNvSpPr>
          <p:nvPr/>
        </p:nvSpPr>
        <p:spPr bwMode="auto">
          <a:xfrm>
            <a:off x="1660525" y="307975"/>
            <a:ext cx="6950075" cy="60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defRPr sz="2400">
                <a:solidFill>
                  <a:schemeClr val="tx1"/>
                </a:solidFill>
                <a:latin typeface="Times New Roman" panose="02020603050405020304" pitchFamily="18" charset="0"/>
              </a:defRPr>
            </a:lvl1pPr>
            <a:lvl2pPr defTabSz="571500">
              <a:defRPr sz="2400">
                <a:solidFill>
                  <a:schemeClr val="tx1"/>
                </a:solidFill>
                <a:latin typeface="Times New Roman" panose="02020603050405020304" pitchFamily="18" charset="0"/>
              </a:defRPr>
            </a:lvl2pPr>
            <a:lvl3pPr defTabSz="571500">
              <a:defRPr sz="2400">
                <a:solidFill>
                  <a:schemeClr val="tx1"/>
                </a:solidFill>
                <a:latin typeface="Times New Roman" panose="02020603050405020304" pitchFamily="18" charset="0"/>
              </a:defRPr>
            </a:lvl3pPr>
            <a:lvl4pPr defTabSz="571500">
              <a:defRPr sz="2400">
                <a:solidFill>
                  <a:schemeClr val="tx1"/>
                </a:solidFill>
                <a:latin typeface="Times New Roman" panose="02020603050405020304" pitchFamily="18" charset="0"/>
              </a:defRPr>
            </a:lvl4pPr>
            <a:lvl5pPr defTabSz="571500">
              <a:defRPr sz="2400">
                <a:solidFill>
                  <a:schemeClr val="tx1"/>
                </a:solidFill>
                <a:latin typeface="Times New Roman" panose="02020603050405020304" pitchFamily="18" charset="0"/>
              </a:defRPr>
            </a:lvl5pPr>
            <a:lvl6pPr defTabSz="571500" eaLnBrk="0" fontAlgn="base" hangingPunct="0">
              <a:spcBef>
                <a:spcPct val="0"/>
              </a:spcBef>
              <a:spcAft>
                <a:spcPct val="0"/>
              </a:spcAft>
              <a:defRPr sz="2400">
                <a:solidFill>
                  <a:schemeClr val="tx1"/>
                </a:solidFill>
                <a:latin typeface="Times New Roman" panose="02020603050405020304" pitchFamily="18" charset="0"/>
              </a:defRPr>
            </a:lvl6pPr>
            <a:lvl7pPr defTabSz="571500" eaLnBrk="0" fontAlgn="base" hangingPunct="0">
              <a:spcBef>
                <a:spcPct val="0"/>
              </a:spcBef>
              <a:spcAft>
                <a:spcPct val="0"/>
              </a:spcAft>
              <a:defRPr sz="2400">
                <a:solidFill>
                  <a:schemeClr val="tx1"/>
                </a:solidFill>
                <a:latin typeface="Times New Roman" panose="02020603050405020304" pitchFamily="18" charset="0"/>
              </a:defRPr>
            </a:lvl7pPr>
            <a:lvl8pPr defTabSz="571500" eaLnBrk="0" fontAlgn="base" hangingPunct="0">
              <a:spcBef>
                <a:spcPct val="0"/>
              </a:spcBef>
              <a:spcAft>
                <a:spcPct val="0"/>
              </a:spcAft>
              <a:defRPr sz="2400">
                <a:solidFill>
                  <a:schemeClr val="tx1"/>
                </a:solidFill>
                <a:latin typeface="Times New Roman" panose="02020603050405020304" pitchFamily="18" charset="0"/>
              </a:defRPr>
            </a:lvl8pPr>
            <a:lvl9pPr defTabSz="5715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sz="2800">
                <a:solidFill>
                  <a:srgbClr val="FFFF00"/>
                </a:solidFill>
                <a:effectLst>
                  <a:outerShdw blurRad="38100" dist="38100" dir="2700000" algn="tl">
                    <a:srgbClr val="000000"/>
                  </a:outerShdw>
                </a:effectLst>
                <a:latin typeface="Arial" panose="020B0604020202020204" pitchFamily="34" charset="0"/>
              </a:rPr>
              <a:t>1. Means: “bring low” (Strongs) “to reduce 	to a plain…to bring down one’s pride” 	(Thayer)</a:t>
            </a:r>
          </a:p>
          <a:p>
            <a:pPr>
              <a:lnSpc>
                <a:spcPct val="90000"/>
              </a:lnSpc>
            </a:pPr>
            <a:endParaRPr lang="en-US" sz="2800">
              <a:solidFill>
                <a:srgbClr val="FFFF00"/>
              </a:solidFill>
              <a:effectLst>
                <a:outerShdw blurRad="38100" dist="38100" dir="2700000" algn="tl">
                  <a:srgbClr val="000000"/>
                </a:outerShdw>
              </a:effectLst>
              <a:latin typeface="Arial" panose="020B0604020202020204" pitchFamily="34" charset="0"/>
            </a:endParaRPr>
          </a:p>
          <a:p>
            <a:pPr>
              <a:lnSpc>
                <a:spcPct val="90000"/>
              </a:lnSpc>
            </a:pPr>
            <a:r>
              <a:rPr lang="en-US" sz="2800">
                <a:solidFill>
                  <a:srgbClr val="FFFF00"/>
                </a:solidFill>
                <a:effectLst>
                  <a:outerShdw blurRad="38100" dist="38100" dir="2700000" algn="tl">
                    <a:srgbClr val="000000"/>
                  </a:outerShdw>
                </a:effectLst>
                <a:latin typeface="Arial" panose="020B0604020202020204" pitchFamily="34" charset="0"/>
              </a:rPr>
              <a:t>2. Strikes at heart of their pride &amp; ambition</a:t>
            </a:r>
          </a:p>
          <a:p>
            <a:pPr>
              <a:lnSpc>
                <a:spcPct val="90000"/>
              </a:lnSpc>
            </a:pPr>
            <a:endParaRPr lang="en-US" sz="2800">
              <a:solidFill>
                <a:srgbClr val="FFFF00"/>
              </a:solidFill>
              <a:effectLst>
                <a:outerShdw blurRad="38100" dist="38100" dir="2700000" algn="tl">
                  <a:srgbClr val="000000"/>
                </a:outerShdw>
              </a:effectLst>
              <a:latin typeface="Arial" panose="020B0604020202020204" pitchFamily="34" charset="0"/>
            </a:endParaRPr>
          </a:p>
          <a:p>
            <a:pPr>
              <a:lnSpc>
                <a:spcPct val="90000"/>
              </a:lnSpc>
            </a:pPr>
            <a:r>
              <a:rPr lang="en-US" sz="2800">
                <a:solidFill>
                  <a:srgbClr val="FFFF00"/>
                </a:solidFill>
                <a:effectLst>
                  <a:outerShdw blurRad="38100" dist="38100" dir="2700000" algn="tl">
                    <a:srgbClr val="000000"/>
                  </a:outerShdw>
                </a:effectLst>
                <a:latin typeface="Arial" panose="020B0604020202020204" pitchFamily="34" charset="0"/>
              </a:rPr>
              <a:t>3. “As a child”</a:t>
            </a:r>
            <a:endParaRPr lang="en-US" i="1">
              <a:solidFill>
                <a:schemeClr val="bg1"/>
              </a:solidFill>
              <a:effectLst>
                <a:outerShdw blurRad="38100" dist="38100" dir="2700000" algn="tl">
                  <a:srgbClr val="000000"/>
                </a:outerShdw>
              </a:effectLst>
              <a:latin typeface="Arial" panose="020B0604020202020204" pitchFamily="34" charset="0"/>
            </a:endParaRPr>
          </a:p>
          <a:p>
            <a:pPr>
              <a:lnSpc>
                <a:spcPct val="90000"/>
              </a:lnSpc>
            </a:pPr>
            <a:r>
              <a:rPr lang="en-US" i="1">
                <a:solidFill>
                  <a:schemeClr val="bg1"/>
                </a:solidFill>
                <a:effectLst>
                  <a:outerShdw blurRad="38100" dist="38100" dir="2700000" algn="tl">
                    <a:srgbClr val="000000"/>
                  </a:outerShdw>
                </a:effectLst>
                <a:latin typeface="Arial" panose="020B0604020202020204" pitchFamily="34" charset="0"/>
              </a:rPr>
              <a:t>	(a.) Child does not lift himself above 				others</a:t>
            </a:r>
          </a:p>
          <a:p>
            <a:pPr>
              <a:lnSpc>
                <a:spcPct val="90000"/>
              </a:lnSpc>
            </a:pPr>
            <a:r>
              <a:rPr lang="en-US" i="1">
                <a:solidFill>
                  <a:schemeClr val="bg1"/>
                </a:solidFill>
                <a:effectLst>
                  <a:outerShdw blurRad="38100" dist="38100" dir="2700000" algn="tl">
                    <a:srgbClr val="000000"/>
                  </a:outerShdw>
                </a:effectLst>
                <a:latin typeface="Arial" panose="020B0604020202020204" pitchFamily="34" charset="0"/>
              </a:rPr>
              <a:t>	(b.) Child accepts others / dependant </a:t>
            </a:r>
          </a:p>
          <a:p>
            <a:pPr>
              <a:lnSpc>
                <a:spcPct val="90000"/>
              </a:lnSpc>
            </a:pPr>
            <a:r>
              <a:rPr lang="en-US" i="1">
                <a:solidFill>
                  <a:schemeClr val="bg1"/>
                </a:solidFill>
                <a:effectLst>
                  <a:outerShdw blurRad="38100" dist="38100" dir="2700000" algn="tl">
                    <a:srgbClr val="000000"/>
                  </a:outerShdw>
                </a:effectLst>
                <a:latin typeface="Arial" panose="020B0604020202020204" pitchFamily="34" charset="0"/>
              </a:rPr>
              <a:t>	(c.) Child does not hold grudges</a:t>
            </a:r>
          </a:p>
          <a:p>
            <a:pPr>
              <a:lnSpc>
                <a:spcPct val="90000"/>
              </a:lnSpc>
            </a:pPr>
            <a:endParaRPr lang="en-US" sz="2800">
              <a:solidFill>
                <a:srgbClr val="FFFF00"/>
              </a:solidFill>
              <a:effectLst>
                <a:outerShdw blurRad="38100" dist="38100" dir="2700000" algn="tl">
                  <a:srgbClr val="000000"/>
                </a:outerShdw>
              </a:effectLst>
              <a:latin typeface="Arial" panose="020B0604020202020204" pitchFamily="34" charset="0"/>
            </a:endParaRPr>
          </a:p>
          <a:p>
            <a:pPr>
              <a:lnSpc>
                <a:spcPct val="90000"/>
              </a:lnSpc>
            </a:pPr>
            <a:r>
              <a:rPr lang="en-US" sz="2800">
                <a:solidFill>
                  <a:srgbClr val="FFFF00"/>
                </a:solidFill>
                <a:effectLst>
                  <a:outerShdw blurRad="38100" dist="38100" dir="2700000" algn="tl">
                    <a:srgbClr val="000000"/>
                  </a:outerShdw>
                </a:effectLst>
                <a:latin typeface="Arial" panose="020B0604020202020204" pitchFamily="34" charset="0"/>
              </a:rPr>
              <a:t>4. Mark of Greatness</a:t>
            </a:r>
          </a:p>
          <a:p>
            <a:pPr>
              <a:lnSpc>
                <a:spcPct val="90000"/>
              </a:lnSpc>
            </a:pPr>
            <a:endParaRPr lang="en-US" sz="2800">
              <a:solidFill>
                <a:srgbClr val="FFFF00"/>
              </a:solidFill>
              <a:effectLst>
                <a:outerShdw blurRad="38100" dist="38100" dir="2700000" algn="tl">
                  <a:srgbClr val="000000"/>
                </a:outerShdw>
              </a:effectLst>
              <a:latin typeface="Arial" panose="020B0604020202020204" pitchFamily="34" charset="0"/>
            </a:endParaRPr>
          </a:p>
          <a:p>
            <a:pPr>
              <a:lnSpc>
                <a:spcPct val="90000"/>
              </a:lnSpc>
            </a:pPr>
            <a:r>
              <a:rPr lang="en-US" sz="2800">
                <a:solidFill>
                  <a:srgbClr val="FFFF00"/>
                </a:solidFill>
                <a:effectLst>
                  <a:outerShdw blurRad="38100" dist="38100" dir="2700000" algn="tl">
                    <a:srgbClr val="000000"/>
                  </a:outerShdw>
                </a:effectLst>
                <a:latin typeface="Arial" panose="020B0604020202020204" pitchFamily="34" charset="0"/>
              </a:rPr>
              <a:t>5. Hard to do - “looking down on others is 	easy - hard to look down on yourself.”</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slide(fromLeft)">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slide(fromLeft)">
                                      <p:cBhvr>
                                        <p:cTn id="12" dur="500"/>
                                        <p:tgtEl>
                                          <p:spTgt spid="2355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animEffect transition="in" filter="slide(fromLeft)">
                                      <p:cBhvr>
                                        <p:cTn id="17" dur="500"/>
                                        <p:tgtEl>
                                          <p:spTgt spid="2355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556">
                                            <p:txEl>
                                              <p:pRg st="5" end="5"/>
                                            </p:txEl>
                                          </p:spTgt>
                                        </p:tgtEl>
                                        <p:attrNameLst>
                                          <p:attrName>style.visibility</p:attrName>
                                        </p:attrNameLst>
                                      </p:cBhvr>
                                      <p:to>
                                        <p:strVal val="visible"/>
                                      </p:to>
                                    </p:set>
                                    <p:animEffect transition="in" filter="slide(fromLeft)">
                                      <p:cBhvr>
                                        <p:cTn id="22" dur="500"/>
                                        <p:tgtEl>
                                          <p:spTgt spid="2355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3556">
                                            <p:txEl>
                                              <p:pRg st="6" end="6"/>
                                            </p:txEl>
                                          </p:spTgt>
                                        </p:tgtEl>
                                        <p:attrNameLst>
                                          <p:attrName>style.visibility</p:attrName>
                                        </p:attrNameLst>
                                      </p:cBhvr>
                                      <p:to>
                                        <p:strVal val="visible"/>
                                      </p:to>
                                    </p:set>
                                    <p:animEffect transition="in" filter="slide(fromLeft)">
                                      <p:cBhvr>
                                        <p:cTn id="27" dur="500"/>
                                        <p:tgtEl>
                                          <p:spTgt spid="2355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23556">
                                            <p:txEl>
                                              <p:pRg st="7" end="7"/>
                                            </p:txEl>
                                          </p:spTgt>
                                        </p:tgtEl>
                                        <p:attrNameLst>
                                          <p:attrName>style.visibility</p:attrName>
                                        </p:attrNameLst>
                                      </p:cBhvr>
                                      <p:to>
                                        <p:strVal val="visible"/>
                                      </p:to>
                                    </p:set>
                                    <p:animEffect transition="in" filter="slide(fromLeft)">
                                      <p:cBhvr>
                                        <p:cTn id="32" dur="500"/>
                                        <p:tgtEl>
                                          <p:spTgt spid="2355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23556">
                                            <p:txEl>
                                              <p:pRg st="9" end="9"/>
                                            </p:txEl>
                                          </p:spTgt>
                                        </p:tgtEl>
                                        <p:attrNameLst>
                                          <p:attrName>style.visibility</p:attrName>
                                        </p:attrNameLst>
                                      </p:cBhvr>
                                      <p:to>
                                        <p:strVal val="visible"/>
                                      </p:to>
                                    </p:set>
                                    <p:animEffect transition="in" filter="slide(fromLeft)">
                                      <p:cBhvr>
                                        <p:cTn id="37" dur="500"/>
                                        <p:tgtEl>
                                          <p:spTgt spid="23556">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23556">
                                            <p:txEl>
                                              <p:pRg st="11" end="11"/>
                                            </p:txEl>
                                          </p:spTgt>
                                        </p:tgtEl>
                                        <p:attrNameLst>
                                          <p:attrName>style.visibility</p:attrName>
                                        </p:attrNameLst>
                                      </p:cBhvr>
                                      <p:to>
                                        <p:strVal val="visible"/>
                                      </p:to>
                                    </p:set>
                                    <p:animEffect transition="in" filter="slide(fromLeft)">
                                      <p:cBhvr>
                                        <p:cTn id="42" dur="500"/>
                                        <p:tgtEl>
                                          <p:spTgt spid="2355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rot="-5373148">
            <a:off x="-2316162" y="2846388"/>
            <a:ext cx="5867400" cy="78105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"humbles himself"</a:t>
            </a:r>
          </a:p>
        </p:txBody>
      </p:sp>
      <p:sp>
        <p:nvSpPr>
          <p:cNvPr id="24579" name="Line 3"/>
          <p:cNvSpPr>
            <a:spLocks noChangeShapeType="1"/>
          </p:cNvSpPr>
          <p:nvPr/>
        </p:nvSpPr>
        <p:spPr bwMode="auto">
          <a:xfrm>
            <a:off x="1219200" y="0"/>
            <a:ext cx="0" cy="6858000"/>
          </a:xfrm>
          <a:prstGeom prst="line">
            <a:avLst/>
          </a:prstGeom>
          <a:noFill/>
          <a:ln w="57150" cmpd="thinThick">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Text Box 5"/>
          <p:cNvSpPr txBox="1">
            <a:spLocks noChangeArrowheads="1"/>
          </p:cNvSpPr>
          <p:nvPr/>
        </p:nvSpPr>
        <p:spPr bwMode="auto">
          <a:xfrm>
            <a:off x="1765300" y="715963"/>
            <a:ext cx="6540500"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b="1">
                <a:solidFill>
                  <a:srgbClr val="FFFF00"/>
                </a:solidFill>
                <a:effectLst>
                  <a:outerShdw blurRad="38100" dist="38100" dir="2700000" algn="tl">
                    <a:srgbClr val="000000"/>
                  </a:outerShdw>
                </a:effectLst>
                <a:latin typeface="Comic Sans MS" panose="030F0702030302020204" pitchFamily="66" charset="0"/>
              </a:rPr>
              <a:t>Without Humility</a:t>
            </a:r>
          </a:p>
          <a:p>
            <a:pPr algn="ctr"/>
            <a:endParaRPr lang="en-US" sz="4000" b="1">
              <a:solidFill>
                <a:srgbClr val="FFFF00"/>
              </a:solidFill>
              <a:effectLst>
                <a:outerShdw blurRad="38100" dist="38100" dir="2700000" algn="tl">
                  <a:srgbClr val="000000"/>
                </a:outerShdw>
              </a:effectLst>
              <a:latin typeface="Comic Sans MS" panose="030F0702030302020204" pitchFamily="66" charset="0"/>
            </a:endParaRPr>
          </a:p>
          <a:p>
            <a:pPr algn="ctr"/>
            <a:r>
              <a:rPr lang="en-US" sz="4000" b="1">
                <a:solidFill>
                  <a:srgbClr val="FFFF00"/>
                </a:solidFill>
                <a:effectLst>
                  <a:outerShdw blurRad="38100" dist="38100" dir="2700000" algn="tl">
                    <a:srgbClr val="000000"/>
                  </a:outerShdw>
                </a:effectLst>
                <a:latin typeface="Comic Sans MS" panose="030F0702030302020204" pitchFamily="66" charset="0"/>
              </a:rPr>
              <a:t>You Will Not Even Get In</a:t>
            </a:r>
          </a:p>
          <a:p>
            <a:pPr algn="ctr"/>
            <a:r>
              <a:rPr lang="en-US" sz="4000" b="1">
                <a:solidFill>
                  <a:srgbClr val="FFFF00"/>
                </a:solidFill>
                <a:effectLst>
                  <a:outerShdw blurRad="38100" dist="38100" dir="2700000" algn="tl">
                    <a:srgbClr val="000000"/>
                  </a:outerShdw>
                </a:effectLst>
                <a:latin typeface="Comic Sans MS" panose="030F0702030302020204" pitchFamily="66" charset="0"/>
              </a:rPr>
              <a:t>The Kingdom</a:t>
            </a:r>
          </a:p>
          <a:p>
            <a:pPr algn="ctr"/>
            <a:endParaRPr lang="en-US" sz="4000" b="1">
              <a:solidFill>
                <a:srgbClr val="FFFF00"/>
              </a:solidFill>
              <a:effectLst>
                <a:outerShdw blurRad="38100" dist="38100" dir="2700000" algn="tl">
                  <a:srgbClr val="000000"/>
                </a:outerShdw>
              </a:effectLst>
              <a:latin typeface="Comic Sans MS" panose="030F0702030302020204" pitchFamily="66" charset="0"/>
            </a:endParaRPr>
          </a:p>
          <a:p>
            <a:pPr algn="ctr"/>
            <a:r>
              <a:rPr lang="en-US" sz="4000" b="1">
                <a:solidFill>
                  <a:srgbClr val="FFFF00"/>
                </a:solidFill>
                <a:effectLst>
                  <a:outerShdw blurRad="38100" dist="38100" dir="2700000" algn="tl">
                    <a:srgbClr val="000000"/>
                  </a:outerShdw>
                </a:effectLst>
                <a:latin typeface="Comic Sans MS" panose="030F0702030302020204" pitchFamily="66" charset="0"/>
              </a:rPr>
              <a:t>Let Alone</a:t>
            </a:r>
          </a:p>
          <a:p>
            <a:pPr algn="ctr"/>
            <a:r>
              <a:rPr lang="en-US" sz="4000" b="1">
                <a:solidFill>
                  <a:srgbClr val="FFFF00"/>
                </a:solidFill>
                <a:effectLst>
                  <a:outerShdw blurRad="38100" dist="38100" dir="2700000" algn="tl">
                    <a:srgbClr val="000000"/>
                  </a:outerShdw>
                </a:effectLst>
                <a:latin typeface="Comic Sans MS" panose="030F0702030302020204" pitchFamily="66" charset="0"/>
              </a:rPr>
              <a:t>“Having Big Places In It”</a:t>
            </a:r>
          </a:p>
          <a:p>
            <a:pPr algn="ctr"/>
            <a:r>
              <a:rPr lang="en-US" sz="3200" i="1">
                <a:solidFill>
                  <a:srgbClr val="FFFF00"/>
                </a:solidFill>
                <a:effectLst>
                  <a:outerShdw blurRad="38100" dist="38100" dir="2700000" algn="tl">
                    <a:srgbClr val="000000"/>
                  </a:outerShdw>
                </a:effectLst>
                <a:latin typeface="Comic Sans MS" panose="030F0702030302020204" pitchFamily="66" charset="0"/>
              </a:rPr>
              <a:t>(Barnes)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381000" y="304800"/>
            <a:ext cx="8229600" cy="1371600"/>
          </a:xfrm>
          <a:prstGeom prst="plaque">
            <a:avLst>
              <a:gd name="adj" fmla="val 26667"/>
            </a:avLst>
          </a:prstGeom>
          <a:solidFill>
            <a:srgbClr val="FFFF00"/>
          </a:solidFill>
          <a:ln w="9525">
            <a:solidFill>
              <a:schemeClr val="tx1"/>
            </a:solidFill>
            <a:miter lim="800000"/>
            <a:headEnd/>
            <a:tailEnd/>
          </a:ln>
          <a:effectLst>
            <a:prstShdw prst="shdw13" dist="53882" dir="13500000">
              <a:srgbClr val="808080"/>
            </a:prstShdw>
          </a:effectLst>
        </p:spPr>
        <p:txBody>
          <a:bodyPr wrap="none" anchor="ctr"/>
          <a:lstStyle/>
          <a:p>
            <a:pPr algn="ctr">
              <a:lnSpc>
                <a:spcPct val="110000"/>
              </a:lnSpc>
            </a:pPr>
            <a:r>
              <a:rPr lang="en-US" sz="3200">
                <a:latin typeface="Comic Sans MS" panose="030F0702030302020204" pitchFamily="66" charset="0"/>
              </a:rPr>
              <a:t>Matthew 18:1-9</a:t>
            </a:r>
            <a:endParaRPr lang="en-US" sz="3200" b="1">
              <a:latin typeface="Comic Sans MS" panose="030F0702030302020204" pitchFamily="66" charset="0"/>
            </a:endParaRPr>
          </a:p>
          <a:p>
            <a:pPr algn="ctr">
              <a:lnSpc>
                <a:spcPct val="110000"/>
              </a:lnSpc>
            </a:pPr>
            <a:r>
              <a:rPr lang="en-US" sz="4000" i="1">
                <a:solidFill>
                  <a:schemeClr val="accent2"/>
                </a:solidFill>
                <a:effectLst>
                  <a:outerShdw blurRad="38100" dist="38100" dir="2700000" algn="tl">
                    <a:srgbClr val="000000"/>
                  </a:outerShdw>
                </a:effectLst>
                <a:latin typeface="Comic Sans MS" panose="030F0702030302020204" pitchFamily="66" charset="0"/>
              </a:rPr>
              <a:t>Who Is The Greatest?</a:t>
            </a:r>
          </a:p>
        </p:txBody>
      </p:sp>
      <p:sp>
        <p:nvSpPr>
          <p:cNvPr id="6147" name="Text Box 3"/>
          <p:cNvSpPr txBox="1">
            <a:spLocks noChangeArrowheads="1"/>
          </p:cNvSpPr>
          <p:nvPr/>
        </p:nvSpPr>
        <p:spPr bwMode="auto">
          <a:xfrm>
            <a:off x="982663" y="2276475"/>
            <a:ext cx="7094537"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4400" dirty="0">
                <a:solidFill>
                  <a:schemeClr val="bg1"/>
                </a:solidFill>
                <a:effectLst>
                  <a:outerShdw blurRad="38100" dist="38100" dir="2700000" algn="tl">
                    <a:srgbClr val="000000"/>
                  </a:outerShdw>
                </a:effectLst>
                <a:latin typeface="Comic Sans MS" panose="030F0702030302020204" pitchFamily="66" charset="0"/>
              </a:rPr>
              <a:t>I. The Question </a:t>
            </a:r>
            <a:r>
              <a:rPr lang="en-US" sz="4400" dirty="0">
                <a:solidFill>
                  <a:srgbClr val="FFFF00"/>
                </a:solidFill>
                <a:effectLst>
                  <a:outerShdw blurRad="38100" dist="38100" dir="2700000" algn="tl">
                    <a:srgbClr val="000000"/>
                  </a:outerShdw>
                </a:effectLst>
                <a:latin typeface="Comic Sans MS" panose="030F0702030302020204" pitchFamily="66" charset="0"/>
              </a:rPr>
              <a:t>(v. 1)</a:t>
            </a:r>
          </a:p>
          <a:p>
            <a:pPr>
              <a:lnSpc>
                <a:spcPct val="150000"/>
              </a:lnSpc>
            </a:pPr>
            <a:r>
              <a:rPr lang="en-US" sz="4400" dirty="0">
                <a:solidFill>
                  <a:schemeClr val="bg1"/>
                </a:solidFill>
                <a:effectLst>
                  <a:outerShdw blurRad="38100" dist="38100" dir="2700000" algn="tl">
                    <a:srgbClr val="000000"/>
                  </a:outerShdw>
                </a:effectLst>
                <a:latin typeface="Comic Sans MS" panose="030F0702030302020204" pitchFamily="66" charset="0"/>
              </a:rPr>
              <a:t>II. The Answer </a:t>
            </a:r>
            <a:r>
              <a:rPr lang="en-US" sz="4400" dirty="0">
                <a:solidFill>
                  <a:srgbClr val="FFFF00"/>
                </a:solidFill>
                <a:effectLst>
                  <a:outerShdw blurRad="38100" dist="38100" dir="2700000" algn="tl">
                    <a:srgbClr val="000000"/>
                  </a:outerShdw>
                </a:effectLst>
                <a:latin typeface="Comic Sans MS" panose="030F0702030302020204" pitchFamily="66" charset="0"/>
              </a:rPr>
              <a:t>(vv. 2-4)</a:t>
            </a:r>
          </a:p>
          <a:p>
            <a:pPr>
              <a:lnSpc>
                <a:spcPct val="150000"/>
              </a:lnSpc>
            </a:pPr>
            <a:r>
              <a:rPr lang="en-US" sz="4400" dirty="0">
                <a:solidFill>
                  <a:schemeClr val="bg1"/>
                </a:solidFill>
                <a:effectLst>
                  <a:outerShdw blurRad="38100" dist="38100" dir="2700000" algn="tl">
                    <a:srgbClr val="000000"/>
                  </a:outerShdw>
                </a:effectLst>
                <a:latin typeface="Comic Sans MS" panose="030F0702030302020204" pitchFamily="66" charset="0"/>
              </a:rPr>
              <a:t>III. The Warning </a:t>
            </a:r>
            <a:r>
              <a:rPr lang="en-US" sz="4400" dirty="0">
                <a:solidFill>
                  <a:srgbClr val="FFFF00"/>
                </a:solidFill>
                <a:effectLst>
                  <a:outerShdw blurRad="38100" dist="38100" dir="2700000" algn="tl">
                    <a:srgbClr val="000000"/>
                  </a:outerShdw>
                </a:effectLst>
                <a:latin typeface="Comic Sans MS" panose="030F0702030302020204" pitchFamily="66" charset="0"/>
              </a:rPr>
              <a:t>(vv. 5-9)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685800" y="195263"/>
            <a:ext cx="76565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a:solidFill>
                  <a:srgbClr val="99CCFF"/>
                </a:solidFill>
                <a:effectLst>
                  <a:outerShdw blurRad="38100" dist="38100" dir="2700000" algn="tl">
                    <a:srgbClr val="000000"/>
                  </a:outerShdw>
                </a:effectLst>
                <a:latin typeface="Tahoma" panose="020B0604030504040204" pitchFamily="34" charset="0"/>
              </a:rPr>
              <a:t>Jesus Addresses Two Possible Fears:</a:t>
            </a:r>
          </a:p>
        </p:txBody>
      </p:sp>
      <p:sp>
        <p:nvSpPr>
          <p:cNvPr id="25607" name="AutoShape 7"/>
          <p:cNvSpPr>
            <a:spLocks noChangeArrowheads="1"/>
          </p:cNvSpPr>
          <p:nvPr/>
        </p:nvSpPr>
        <p:spPr bwMode="auto">
          <a:xfrm>
            <a:off x="381000" y="914400"/>
            <a:ext cx="4114800" cy="1828800"/>
          </a:xfrm>
          <a:prstGeom prst="star32">
            <a:avLst>
              <a:gd name="adj" fmla="val 45370"/>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panose="020B0604020202020204" pitchFamily="34" charset="0"/>
              </a:rPr>
              <a:t>If I humble myself</a:t>
            </a:r>
          </a:p>
          <a:p>
            <a:pPr algn="ctr"/>
            <a:r>
              <a:rPr lang="en-US" b="1">
                <a:latin typeface="Arial" panose="020B0604020202020204" pitchFamily="34" charset="0"/>
              </a:rPr>
              <a:t>I will not be accepted</a:t>
            </a:r>
          </a:p>
        </p:txBody>
      </p:sp>
      <p:sp>
        <p:nvSpPr>
          <p:cNvPr id="25608" name="AutoShape 8"/>
          <p:cNvSpPr>
            <a:spLocks noChangeArrowheads="1"/>
          </p:cNvSpPr>
          <p:nvPr/>
        </p:nvSpPr>
        <p:spPr bwMode="auto">
          <a:xfrm>
            <a:off x="4495800" y="914400"/>
            <a:ext cx="4114800" cy="1828800"/>
          </a:xfrm>
          <a:prstGeom prst="star32">
            <a:avLst>
              <a:gd name="adj" fmla="val 45370"/>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panose="020B0604020202020204" pitchFamily="34" charset="0"/>
              </a:rPr>
              <a:t>If I humble myself</a:t>
            </a:r>
          </a:p>
          <a:p>
            <a:pPr algn="ctr"/>
            <a:r>
              <a:rPr lang="en-US" b="1">
                <a:latin typeface="Arial" panose="020B0604020202020204" pitchFamily="34" charset="0"/>
              </a:rPr>
              <a:t>I will be abused</a:t>
            </a:r>
          </a:p>
        </p:txBody>
      </p:sp>
      <p:sp>
        <p:nvSpPr>
          <p:cNvPr id="25609" name="Text Box 9"/>
          <p:cNvSpPr txBox="1">
            <a:spLocks noChangeArrowheads="1"/>
          </p:cNvSpPr>
          <p:nvPr/>
        </p:nvSpPr>
        <p:spPr bwMode="auto">
          <a:xfrm>
            <a:off x="2270125" y="2819400"/>
            <a:ext cx="460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CCFF99"/>
                </a:solidFill>
                <a:effectLst>
                  <a:outerShdw blurRad="38100" dist="38100" dir="2700000" algn="tl">
                    <a:srgbClr val="000000"/>
                  </a:outerShdw>
                </a:effectLst>
                <a:latin typeface="Arial" panose="020B0604020202020204" pitchFamily="34" charset="0"/>
              </a:rPr>
              <a:t>“Little One” = Humble Disciple</a:t>
            </a:r>
          </a:p>
        </p:txBody>
      </p:sp>
      <p:sp>
        <p:nvSpPr>
          <p:cNvPr id="25611" name="AutoShape 11"/>
          <p:cNvSpPr>
            <a:spLocks noChangeArrowheads="1"/>
          </p:cNvSpPr>
          <p:nvPr/>
        </p:nvSpPr>
        <p:spPr bwMode="auto">
          <a:xfrm>
            <a:off x="533400" y="3733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Receive One Another (v. 5)</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slide(fromRight)">
                                      <p:cBhvr>
                                        <p:cTn id="7" dur="5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slide(fromLeft)">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9"/>
                                        </p:tgtEl>
                                        <p:attrNameLst>
                                          <p:attrName>style.visibility</p:attrName>
                                        </p:attrNameLst>
                                      </p:cBhvr>
                                      <p:to>
                                        <p:strVal val="visible"/>
                                      </p:to>
                                    </p:set>
                                    <p:animEffect transition="in" filter="box(in)">
                                      <p:cBhvr>
                                        <p:cTn id="17" dur="500"/>
                                        <p:tgtEl>
                                          <p:spTgt spid="256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11"/>
                                        </p:tgtEl>
                                        <p:attrNameLst>
                                          <p:attrName>style.visibility</p:attrName>
                                        </p:attrNameLst>
                                      </p:cBhvr>
                                      <p:to>
                                        <p:strVal val="visible"/>
                                      </p:to>
                                    </p:set>
                                    <p:animEffect transition="in" filter="dissolve">
                                      <p:cBhvr>
                                        <p:cTn id="22"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autoUpdateAnimBg="0"/>
      <p:bldP spid="25608" grpId="0" animBg="1" autoUpdateAnimBg="0"/>
      <p:bldP spid="25609" grpId="0" autoUpdateAnimBg="0"/>
      <p:bldP spid="2561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1524000"/>
            <a:ext cx="8610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28600">
              <a:defRPr sz="2400">
                <a:solidFill>
                  <a:schemeClr val="tx1"/>
                </a:solidFill>
                <a:latin typeface="Times New Roman" panose="02020603050405020304" pitchFamily="18" charset="0"/>
              </a:defRPr>
            </a:lvl1pPr>
            <a:lvl2pPr defTabSz="228600">
              <a:defRPr sz="2400">
                <a:solidFill>
                  <a:schemeClr val="tx1"/>
                </a:solidFill>
                <a:latin typeface="Times New Roman" panose="02020603050405020304" pitchFamily="18" charset="0"/>
              </a:defRPr>
            </a:lvl2pPr>
            <a:lvl3pPr defTabSz="228600">
              <a:defRPr sz="2400">
                <a:solidFill>
                  <a:schemeClr val="tx1"/>
                </a:solidFill>
                <a:latin typeface="Times New Roman" panose="02020603050405020304" pitchFamily="18" charset="0"/>
              </a:defRPr>
            </a:lvl3pPr>
            <a:lvl4pPr defTabSz="228600">
              <a:defRPr sz="2400">
                <a:solidFill>
                  <a:schemeClr val="tx1"/>
                </a:solidFill>
                <a:latin typeface="Times New Roman" panose="02020603050405020304" pitchFamily="18" charset="0"/>
              </a:defRPr>
            </a:lvl4pPr>
            <a:lvl5pPr defTabSz="228600">
              <a:defRPr sz="2400">
                <a:solidFill>
                  <a:schemeClr val="tx1"/>
                </a:solidFill>
                <a:latin typeface="Times New Roman" panose="02020603050405020304" pitchFamily="18" charset="0"/>
              </a:defRPr>
            </a:lvl5pPr>
            <a:lvl6pPr defTabSz="228600" eaLnBrk="0" fontAlgn="base" hangingPunct="0">
              <a:spcBef>
                <a:spcPct val="0"/>
              </a:spcBef>
              <a:spcAft>
                <a:spcPct val="0"/>
              </a:spcAft>
              <a:defRPr sz="2400">
                <a:solidFill>
                  <a:schemeClr val="tx1"/>
                </a:solidFill>
                <a:latin typeface="Times New Roman" panose="02020603050405020304" pitchFamily="18" charset="0"/>
              </a:defRPr>
            </a:lvl6pPr>
            <a:lvl7pPr defTabSz="228600" eaLnBrk="0" fontAlgn="base" hangingPunct="0">
              <a:spcBef>
                <a:spcPct val="0"/>
              </a:spcBef>
              <a:spcAft>
                <a:spcPct val="0"/>
              </a:spcAft>
              <a:defRPr sz="2400">
                <a:solidFill>
                  <a:schemeClr val="tx1"/>
                </a:solidFill>
                <a:latin typeface="Times New Roman" panose="02020603050405020304" pitchFamily="18" charset="0"/>
              </a:defRPr>
            </a:lvl7pPr>
            <a:lvl8pPr defTabSz="228600" eaLnBrk="0" fontAlgn="base" hangingPunct="0">
              <a:spcBef>
                <a:spcPct val="0"/>
              </a:spcBef>
              <a:spcAft>
                <a:spcPct val="0"/>
              </a:spcAft>
              <a:defRPr sz="2400">
                <a:solidFill>
                  <a:schemeClr val="tx1"/>
                </a:solidFill>
                <a:latin typeface="Times New Roman" panose="02020603050405020304" pitchFamily="18" charset="0"/>
              </a:defRPr>
            </a:lvl8pPr>
            <a:lvl9pPr defTabSz="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sz="2800" b="1">
                <a:solidFill>
                  <a:schemeClr val="bg1"/>
                </a:solidFill>
                <a:effectLst>
                  <a:outerShdw blurRad="38100" dist="38100" dir="2700000" algn="tl">
                    <a:srgbClr val="000000"/>
                  </a:outerShdw>
                </a:effectLst>
                <a:latin typeface="Arial" panose="020B0604020202020204" pitchFamily="34" charset="0"/>
              </a:rPr>
              <a:t> Means: Receive, encourage, approve, love, &amp; 			treat with 	kindness</a:t>
            </a:r>
          </a:p>
          <a:p>
            <a:pPr>
              <a:buFontTx/>
              <a:buChar char="•"/>
            </a:pPr>
            <a:endParaRPr lang="en-US" sz="2800" b="1">
              <a:solidFill>
                <a:schemeClr val="bg1"/>
              </a:solidFill>
              <a:effectLst>
                <a:outerShdw blurRad="38100" dist="38100" dir="2700000" algn="tl">
                  <a:srgbClr val="000000"/>
                </a:outerShdw>
              </a:effectLst>
              <a:latin typeface="Arial" panose="020B0604020202020204" pitchFamily="34" charset="0"/>
            </a:endParaRPr>
          </a:p>
          <a:p>
            <a:pPr>
              <a:buFontTx/>
              <a:buChar char="•"/>
            </a:pPr>
            <a:r>
              <a:rPr lang="en-US" sz="2800" b="1">
                <a:solidFill>
                  <a:schemeClr val="bg1"/>
                </a:solidFill>
                <a:effectLst>
                  <a:outerShdw blurRad="38100" dist="38100" dir="2700000" algn="tl">
                    <a:srgbClr val="000000"/>
                  </a:outerShdw>
                </a:effectLst>
                <a:latin typeface="Arial" panose="020B0604020202020204" pitchFamily="34" charset="0"/>
              </a:rPr>
              <a:t> To receive one is humility</a:t>
            </a:r>
          </a:p>
          <a:p>
            <a:pPr>
              <a:buFontTx/>
              <a:buChar char="•"/>
            </a:pPr>
            <a:endParaRPr lang="en-US" sz="2800" b="1">
              <a:solidFill>
                <a:schemeClr val="bg1"/>
              </a:solidFill>
              <a:effectLst>
                <a:outerShdw blurRad="38100" dist="38100" dir="2700000" algn="tl">
                  <a:srgbClr val="000000"/>
                </a:outerShdw>
              </a:effectLst>
              <a:latin typeface="Arial" panose="020B0604020202020204" pitchFamily="34" charset="0"/>
            </a:endParaRPr>
          </a:p>
          <a:p>
            <a:pPr>
              <a:buFontTx/>
              <a:buChar char="•"/>
            </a:pPr>
            <a:r>
              <a:rPr lang="en-US" sz="2800" b="1">
                <a:solidFill>
                  <a:schemeClr val="bg1"/>
                </a:solidFill>
                <a:effectLst>
                  <a:outerShdw blurRad="38100" dist="38100" dir="2700000" algn="tl">
                    <a:srgbClr val="000000"/>
                  </a:outerShdw>
                </a:effectLst>
                <a:latin typeface="Arial" panose="020B0604020202020204" pitchFamily="34" charset="0"/>
              </a:rPr>
              <a:t> Way treat others is way treat Christ</a:t>
            </a:r>
          </a:p>
          <a:p>
            <a:pPr>
              <a:buFontTx/>
              <a:buChar char="•"/>
            </a:pPr>
            <a:endParaRPr lang="en-US" sz="2800" b="1">
              <a:solidFill>
                <a:schemeClr val="bg1"/>
              </a:solidFill>
              <a:effectLst>
                <a:outerShdw blurRad="38100" dist="38100" dir="2700000" algn="tl">
                  <a:srgbClr val="000000"/>
                </a:outerShdw>
              </a:effectLst>
              <a:latin typeface="Arial" panose="020B0604020202020204" pitchFamily="34" charset="0"/>
            </a:endParaRPr>
          </a:p>
          <a:p>
            <a:pPr>
              <a:buFontTx/>
              <a:buChar char="•"/>
            </a:pPr>
            <a:r>
              <a:rPr lang="en-US" sz="2800" b="1">
                <a:solidFill>
                  <a:schemeClr val="bg1"/>
                </a:solidFill>
                <a:effectLst>
                  <a:outerShdw blurRad="38100" dist="38100" dir="2700000" algn="tl">
                    <a:srgbClr val="000000"/>
                  </a:outerShdw>
                </a:effectLst>
                <a:latin typeface="Arial" panose="020B0604020202020204" pitchFamily="34" charset="0"/>
              </a:rPr>
              <a:t> If cease looking out for self &amp; look at others - 			will not 	suffer, but will be blessed</a:t>
            </a:r>
          </a:p>
        </p:txBody>
      </p:sp>
      <p:sp>
        <p:nvSpPr>
          <p:cNvPr id="27651" name="AutoShape 3"/>
          <p:cNvSpPr>
            <a:spLocks noChangeArrowheads="1"/>
          </p:cNvSpPr>
          <p:nvPr/>
        </p:nvSpPr>
        <p:spPr bwMode="auto">
          <a:xfrm>
            <a:off x="685800" y="1524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Receive One Another (v. 5)</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p:cTn id="7" dur="500" fill="hold"/>
                                        <p:tgtEl>
                                          <p:spTgt spid="276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7650">
                                            <p:txEl>
                                              <p:pRg st="2" end="2"/>
                                            </p:txEl>
                                          </p:spTgt>
                                        </p:tgtEl>
                                        <p:attrNameLst>
                                          <p:attrName>style.visibility</p:attrName>
                                        </p:attrNameLst>
                                      </p:cBhvr>
                                      <p:to>
                                        <p:strVal val="visible"/>
                                      </p:to>
                                    </p:set>
                                    <p:anim calcmode="lin" valueType="num">
                                      <p:cBhvr>
                                        <p:cTn id="13" dur="500" fill="hold"/>
                                        <p:tgtEl>
                                          <p:spTgt spid="2765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765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anim calcmode="lin" valueType="num">
                                      <p:cBhvr>
                                        <p:cTn id="19" dur="500" fill="hold"/>
                                        <p:tgtEl>
                                          <p:spTgt spid="27650">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7650">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7650">
                                            <p:txEl>
                                              <p:pRg st="6" end="6"/>
                                            </p:txEl>
                                          </p:spTgt>
                                        </p:tgtEl>
                                        <p:attrNameLst>
                                          <p:attrName>style.visibility</p:attrName>
                                        </p:attrNameLst>
                                      </p:cBhvr>
                                      <p:to>
                                        <p:strVal val="visible"/>
                                      </p:to>
                                    </p:set>
                                    <p:anim calcmode="lin" valueType="num">
                                      <p:cBhvr>
                                        <p:cTn id="25" dur="500" fill="hold"/>
                                        <p:tgtEl>
                                          <p:spTgt spid="27650">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7650">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533400" y="3733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A. Receive One Another (v. 5)</a:t>
            </a:r>
          </a:p>
        </p:txBody>
      </p:sp>
      <p:sp>
        <p:nvSpPr>
          <p:cNvPr id="26627" name="Text Box 3"/>
          <p:cNvSpPr txBox="1">
            <a:spLocks noChangeArrowheads="1"/>
          </p:cNvSpPr>
          <p:nvPr/>
        </p:nvSpPr>
        <p:spPr bwMode="auto">
          <a:xfrm>
            <a:off x="685800" y="195263"/>
            <a:ext cx="76565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99CCFF"/>
                </a:solidFill>
                <a:effectLst>
                  <a:outerShdw blurRad="38100" dist="38100" dir="2700000" algn="tl">
                    <a:srgbClr val="000000"/>
                  </a:outerShdw>
                </a:effectLst>
                <a:latin typeface="Tahoma" panose="020B0604030504040204" pitchFamily="34" charset="0"/>
              </a:rPr>
              <a:t>Jesus Addresses Two Possible Fears:</a:t>
            </a:r>
          </a:p>
        </p:txBody>
      </p:sp>
      <p:sp>
        <p:nvSpPr>
          <p:cNvPr id="26628" name="AutoShape 4"/>
          <p:cNvSpPr>
            <a:spLocks noChangeArrowheads="1"/>
          </p:cNvSpPr>
          <p:nvPr/>
        </p:nvSpPr>
        <p:spPr bwMode="auto">
          <a:xfrm>
            <a:off x="381000" y="914400"/>
            <a:ext cx="4114800" cy="1828800"/>
          </a:xfrm>
          <a:prstGeom prst="star32">
            <a:avLst>
              <a:gd name="adj" fmla="val 45370"/>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panose="020B0604020202020204" pitchFamily="34" charset="0"/>
              </a:rPr>
              <a:t>If I humble myself</a:t>
            </a:r>
          </a:p>
          <a:p>
            <a:pPr algn="ctr"/>
            <a:r>
              <a:rPr lang="en-US" b="1">
                <a:latin typeface="Arial" panose="020B0604020202020204" pitchFamily="34" charset="0"/>
              </a:rPr>
              <a:t>I will not be accepted</a:t>
            </a:r>
          </a:p>
        </p:txBody>
      </p:sp>
      <p:sp>
        <p:nvSpPr>
          <p:cNvPr id="26629" name="AutoShape 5"/>
          <p:cNvSpPr>
            <a:spLocks noChangeArrowheads="1"/>
          </p:cNvSpPr>
          <p:nvPr/>
        </p:nvSpPr>
        <p:spPr bwMode="auto">
          <a:xfrm>
            <a:off x="4495800" y="914400"/>
            <a:ext cx="4114800" cy="1828800"/>
          </a:xfrm>
          <a:prstGeom prst="star32">
            <a:avLst>
              <a:gd name="adj" fmla="val 45370"/>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panose="020B0604020202020204" pitchFamily="34" charset="0"/>
              </a:rPr>
              <a:t>If I humble myself</a:t>
            </a:r>
          </a:p>
          <a:p>
            <a:pPr algn="ctr"/>
            <a:r>
              <a:rPr lang="en-US" b="1">
                <a:latin typeface="Arial" panose="020B0604020202020204" pitchFamily="34" charset="0"/>
              </a:rPr>
              <a:t>I will be abused</a:t>
            </a:r>
          </a:p>
        </p:txBody>
      </p:sp>
      <p:sp>
        <p:nvSpPr>
          <p:cNvPr id="26630" name="Text Box 6"/>
          <p:cNvSpPr txBox="1">
            <a:spLocks noChangeArrowheads="1"/>
          </p:cNvSpPr>
          <p:nvPr/>
        </p:nvSpPr>
        <p:spPr bwMode="auto">
          <a:xfrm>
            <a:off x="2270125" y="2819400"/>
            <a:ext cx="460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CCFF99"/>
                </a:solidFill>
                <a:effectLst>
                  <a:outerShdw blurRad="38100" dist="38100" dir="2700000" algn="tl">
                    <a:srgbClr val="000000"/>
                  </a:outerShdw>
                </a:effectLst>
                <a:latin typeface="Arial" panose="020B0604020202020204" pitchFamily="34" charset="0"/>
              </a:rPr>
              <a:t>“Little One” = Humble Disciple</a:t>
            </a:r>
          </a:p>
        </p:txBody>
      </p:sp>
      <p:sp>
        <p:nvSpPr>
          <p:cNvPr id="26631" name="AutoShape 7"/>
          <p:cNvSpPr>
            <a:spLocks noChangeArrowheads="1"/>
          </p:cNvSpPr>
          <p:nvPr/>
        </p:nvSpPr>
        <p:spPr bwMode="auto">
          <a:xfrm>
            <a:off x="533400" y="49530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B. Don’t Offend Another (vv. 6-9)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685800" y="304800"/>
            <a:ext cx="7772400" cy="838200"/>
          </a:xfrm>
          <a:prstGeom prst="bevel">
            <a:avLst>
              <a:gd name="adj" fmla="val 170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t>B. Don’t Offend Another (vv. 6-9)</a:t>
            </a:r>
          </a:p>
        </p:txBody>
      </p:sp>
      <p:sp>
        <p:nvSpPr>
          <p:cNvPr id="28675" name="Text Box 3"/>
          <p:cNvSpPr txBox="1">
            <a:spLocks noChangeArrowheads="1"/>
          </p:cNvSpPr>
          <p:nvPr/>
        </p:nvSpPr>
        <p:spPr bwMode="auto">
          <a:xfrm>
            <a:off x="304800" y="1371600"/>
            <a:ext cx="86106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28600">
              <a:defRPr sz="2400">
                <a:solidFill>
                  <a:schemeClr val="tx1"/>
                </a:solidFill>
                <a:latin typeface="Times New Roman" panose="02020603050405020304" pitchFamily="18" charset="0"/>
              </a:defRPr>
            </a:lvl1pPr>
            <a:lvl2pPr defTabSz="228600">
              <a:defRPr sz="2400">
                <a:solidFill>
                  <a:schemeClr val="tx1"/>
                </a:solidFill>
                <a:latin typeface="Times New Roman" panose="02020603050405020304" pitchFamily="18" charset="0"/>
              </a:defRPr>
            </a:lvl2pPr>
            <a:lvl3pPr defTabSz="228600">
              <a:defRPr sz="2400">
                <a:solidFill>
                  <a:schemeClr val="tx1"/>
                </a:solidFill>
                <a:latin typeface="Times New Roman" panose="02020603050405020304" pitchFamily="18" charset="0"/>
              </a:defRPr>
            </a:lvl3pPr>
            <a:lvl4pPr defTabSz="228600">
              <a:defRPr sz="2400">
                <a:solidFill>
                  <a:schemeClr val="tx1"/>
                </a:solidFill>
                <a:latin typeface="Times New Roman" panose="02020603050405020304" pitchFamily="18" charset="0"/>
              </a:defRPr>
            </a:lvl4pPr>
            <a:lvl5pPr defTabSz="228600">
              <a:defRPr sz="2400">
                <a:solidFill>
                  <a:schemeClr val="tx1"/>
                </a:solidFill>
                <a:latin typeface="Times New Roman" panose="02020603050405020304" pitchFamily="18" charset="0"/>
              </a:defRPr>
            </a:lvl5pPr>
            <a:lvl6pPr defTabSz="228600" eaLnBrk="0" fontAlgn="base" hangingPunct="0">
              <a:spcBef>
                <a:spcPct val="0"/>
              </a:spcBef>
              <a:spcAft>
                <a:spcPct val="0"/>
              </a:spcAft>
              <a:defRPr sz="2400">
                <a:solidFill>
                  <a:schemeClr val="tx1"/>
                </a:solidFill>
                <a:latin typeface="Times New Roman" panose="02020603050405020304" pitchFamily="18" charset="0"/>
              </a:defRPr>
            </a:lvl6pPr>
            <a:lvl7pPr defTabSz="228600" eaLnBrk="0" fontAlgn="base" hangingPunct="0">
              <a:spcBef>
                <a:spcPct val="0"/>
              </a:spcBef>
              <a:spcAft>
                <a:spcPct val="0"/>
              </a:spcAft>
              <a:defRPr sz="2400">
                <a:solidFill>
                  <a:schemeClr val="tx1"/>
                </a:solidFill>
                <a:latin typeface="Times New Roman" panose="02020603050405020304" pitchFamily="18" charset="0"/>
              </a:defRPr>
            </a:lvl7pPr>
            <a:lvl8pPr defTabSz="228600" eaLnBrk="0" fontAlgn="base" hangingPunct="0">
              <a:spcBef>
                <a:spcPct val="0"/>
              </a:spcBef>
              <a:spcAft>
                <a:spcPct val="0"/>
              </a:spcAft>
              <a:defRPr sz="2400">
                <a:solidFill>
                  <a:schemeClr val="tx1"/>
                </a:solidFill>
                <a:latin typeface="Times New Roman" panose="02020603050405020304" pitchFamily="18" charset="0"/>
              </a:defRPr>
            </a:lvl8pPr>
            <a:lvl9pPr defTabSz="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buFontTx/>
              <a:buChar char="•"/>
            </a:pPr>
            <a:r>
              <a:rPr lang="en-US" sz="2800" b="1">
                <a:solidFill>
                  <a:schemeClr val="bg1"/>
                </a:solidFill>
                <a:effectLst>
                  <a:outerShdw blurRad="38100" dist="38100" dir="2700000" algn="tl">
                    <a:srgbClr val="000000"/>
                  </a:outerShdw>
                </a:effectLst>
                <a:latin typeface="Arial" panose="020B0604020202020204" pitchFamily="34" charset="0"/>
              </a:rPr>
              <a:t> </a:t>
            </a:r>
            <a:r>
              <a:rPr lang="en-US" sz="2800" b="1" u="sng">
                <a:solidFill>
                  <a:schemeClr val="bg1"/>
                </a:solidFill>
                <a:effectLst>
                  <a:outerShdw blurRad="38100" dist="38100" dir="2700000" algn="tl">
                    <a:srgbClr val="000000"/>
                  </a:outerShdw>
                </a:effectLst>
                <a:latin typeface="Arial" panose="020B0604020202020204" pitchFamily="34" charset="0"/>
              </a:rPr>
              <a:t>Offend</a:t>
            </a:r>
            <a:r>
              <a:rPr lang="en-US" sz="2800" b="1">
                <a:solidFill>
                  <a:schemeClr val="bg1"/>
                </a:solidFill>
                <a:effectLst>
                  <a:outerShdw blurRad="38100" dist="38100" dir="2700000" algn="tl">
                    <a:srgbClr val="000000"/>
                  </a:outerShdw>
                </a:effectLst>
                <a:latin typeface="Arial" panose="020B0604020202020204" pitchFamily="34" charset="0"/>
              </a:rPr>
              <a:t>: </a:t>
            </a:r>
            <a:endParaRPr lang="en-US" sz="2800" i="1">
              <a:solidFill>
                <a:srgbClr val="FFFF00"/>
              </a:solidFill>
              <a:effectLst>
                <a:outerShdw blurRad="38100" dist="38100" dir="2700000" algn="tl">
                  <a:srgbClr val="000000"/>
                </a:outerShdw>
              </a:effectLst>
              <a:latin typeface="Arial" panose="020B0604020202020204" pitchFamily="34" charset="0"/>
            </a:endParaRPr>
          </a:p>
          <a:p>
            <a:pPr lvl="1">
              <a:lnSpc>
                <a:spcPct val="90000"/>
              </a:lnSpc>
              <a:buFontTx/>
              <a:buChar char="°"/>
            </a:pPr>
            <a:r>
              <a:rPr lang="en-US" sz="2800" i="1">
                <a:solidFill>
                  <a:srgbClr val="FFFF00"/>
                </a:solidFill>
                <a:effectLst>
                  <a:outerShdw blurRad="38100" dist="38100" dir="2700000" algn="tl">
                    <a:srgbClr val="000000"/>
                  </a:outerShdw>
                </a:effectLst>
                <a:latin typeface="Arial" panose="020B0604020202020204" pitchFamily="34" charset="0"/>
              </a:rPr>
              <a:t>Not hurt feelings / think shouldn’t have…</a:t>
            </a:r>
          </a:p>
          <a:p>
            <a:pPr lvl="1">
              <a:lnSpc>
                <a:spcPct val="90000"/>
              </a:lnSpc>
              <a:buFontTx/>
              <a:buChar char="°"/>
            </a:pPr>
            <a:r>
              <a:rPr lang="en-US" sz="2800" i="1">
                <a:solidFill>
                  <a:srgbClr val="FFFF00"/>
                </a:solidFill>
                <a:effectLst>
                  <a:outerShdw blurRad="38100" dist="38100" dir="2700000" algn="tl">
                    <a:srgbClr val="000000"/>
                  </a:outerShdw>
                </a:effectLst>
                <a:latin typeface="Arial" panose="020B0604020202020204" pitchFamily="34" charset="0"/>
              </a:rPr>
              <a:t>Cause or lead to sin</a:t>
            </a:r>
            <a:endParaRPr lang="en-US" sz="2800" b="1">
              <a:solidFill>
                <a:schemeClr val="bg1"/>
              </a:solidFill>
              <a:effectLst>
                <a:outerShdw blurRad="38100" dist="38100" dir="2700000" algn="tl">
                  <a:srgbClr val="000000"/>
                </a:outerShdw>
              </a:effectLst>
              <a:latin typeface="Arial" panose="020B0604020202020204" pitchFamily="34" charset="0"/>
            </a:endParaRPr>
          </a:p>
          <a:p>
            <a:pPr lvl="1">
              <a:lnSpc>
                <a:spcPct val="90000"/>
              </a:lnSpc>
              <a:buFontTx/>
              <a:buChar char="•"/>
            </a:pPr>
            <a:endParaRPr lang="en-US" sz="2800" b="1">
              <a:solidFill>
                <a:schemeClr val="bg1"/>
              </a:solidFill>
              <a:effectLst>
                <a:outerShdw blurRad="38100" dist="38100" dir="2700000" algn="tl">
                  <a:srgbClr val="000000"/>
                </a:outerShdw>
              </a:effectLst>
              <a:latin typeface="Arial" panose="020B0604020202020204" pitchFamily="34" charset="0"/>
            </a:endParaRPr>
          </a:p>
          <a:p>
            <a:pPr>
              <a:lnSpc>
                <a:spcPct val="90000"/>
              </a:lnSpc>
              <a:buFontTx/>
              <a:buChar char="•"/>
            </a:pPr>
            <a:r>
              <a:rPr lang="en-US" sz="2800" b="1">
                <a:solidFill>
                  <a:schemeClr val="bg1"/>
                </a:solidFill>
                <a:effectLst>
                  <a:outerShdw blurRad="38100" dist="38100" dir="2700000" algn="tl">
                    <a:srgbClr val="000000"/>
                  </a:outerShdw>
                </a:effectLst>
                <a:latin typeface="Arial" panose="020B0604020202020204" pitchFamily="34" charset="0"/>
              </a:rPr>
              <a:t> </a:t>
            </a:r>
            <a:r>
              <a:rPr lang="en-US" sz="2800" b="1" u="sng">
                <a:solidFill>
                  <a:schemeClr val="bg1"/>
                </a:solidFill>
                <a:effectLst>
                  <a:outerShdw blurRad="38100" dist="38100" dir="2700000" algn="tl">
                    <a:srgbClr val="000000"/>
                  </a:outerShdw>
                </a:effectLst>
                <a:latin typeface="Arial" panose="020B0604020202020204" pitchFamily="34" charset="0"/>
              </a:rPr>
              <a:t>How Offend</a:t>
            </a:r>
            <a:r>
              <a:rPr lang="en-US" sz="2800" b="1">
                <a:solidFill>
                  <a:schemeClr val="bg1"/>
                </a:solidFill>
                <a:effectLst>
                  <a:outerShdw blurRad="38100" dist="38100" dir="2700000" algn="tl">
                    <a:srgbClr val="000000"/>
                  </a:outerShdw>
                </a:effectLst>
                <a:latin typeface="Arial" panose="020B0604020202020204" pitchFamily="34" charset="0"/>
              </a:rPr>
              <a:t>:</a:t>
            </a:r>
            <a:endParaRPr lang="en-US" sz="2800" i="1">
              <a:solidFill>
                <a:srgbClr val="FFFF00"/>
              </a:solidFill>
              <a:effectLst>
                <a:outerShdw blurRad="38100" dist="38100" dir="2700000" algn="tl">
                  <a:srgbClr val="000000"/>
                </a:outerShdw>
              </a:effectLst>
              <a:latin typeface="Arial" panose="020B0604020202020204" pitchFamily="34" charset="0"/>
            </a:endParaRPr>
          </a:p>
          <a:p>
            <a:pPr lvl="1">
              <a:lnSpc>
                <a:spcPct val="90000"/>
              </a:lnSpc>
              <a:buFontTx/>
              <a:buChar char="°"/>
            </a:pPr>
            <a:r>
              <a:rPr lang="en-US" sz="2800" i="1">
                <a:solidFill>
                  <a:srgbClr val="FFFF00"/>
                </a:solidFill>
                <a:effectLst>
                  <a:outerShdw blurRad="38100" dist="38100" dir="2700000" algn="tl">
                    <a:srgbClr val="000000"/>
                  </a:outerShdw>
                </a:effectLst>
                <a:latin typeface="Arial" panose="020B0604020202020204" pitchFamily="34" charset="0"/>
              </a:rPr>
              <a:t> Encourage sin - “you ought to…” </a:t>
            </a:r>
          </a:p>
          <a:p>
            <a:pPr lvl="1">
              <a:lnSpc>
                <a:spcPct val="90000"/>
              </a:lnSpc>
              <a:buFontTx/>
              <a:buChar char="°"/>
            </a:pPr>
            <a:r>
              <a:rPr lang="en-US" sz="2800" i="1">
                <a:solidFill>
                  <a:srgbClr val="FFFF00"/>
                </a:solidFill>
                <a:effectLst>
                  <a:outerShdw blurRad="38100" dist="38100" dir="2700000" algn="tl">
                    <a:srgbClr val="000000"/>
                  </a:outerShdw>
                </a:effectLst>
                <a:latin typeface="Arial" panose="020B0604020202020204" pitchFamily="34" charset="0"/>
              </a:rPr>
              <a:t> Defending one in sin - “he had to…”</a:t>
            </a:r>
          </a:p>
          <a:p>
            <a:pPr lvl="1">
              <a:lnSpc>
                <a:spcPct val="90000"/>
              </a:lnSpc>
              <a:buFontTx/>
              <a:buChar char="°"/>
            </a:pPr>
            <a:r>
              <a:rPr lang="en-US" sz="2800" i="1">
                <a:solidFill>
                  <a:srgbClr val="FFFF00"/>
                </a:solidFill>
                <a:effectLst>
                  <a:outerShdw blurRad="38100" dist="38100" dir="2700000" algn="tl">
                    <a:srgbClr val="000000"/>
                  </a:outerShdw>
                </a:effectLst>
                <a:latin typeface="Arial" panose="020B0604020202020204" pitchFamily="34" charset="0"/>
              </a:rPr>
              <a:t> Cause one to feel rejected….</a:t>
            </a:r>
          </a:p>
          <a:p>
            <a:pPr lvl="1">
              <a:lnSpc>
                <a:spcPct val="90000"/>
              </a:lnSpc>
              <a:buFontTx/>
              <a:buChar char="°"/>
            </a:pPr>
            <a:r>
              <a:rPr lang="en-US" sz="2800" i="1">
                <a:solidFill>
                  <a:srgbClr val="FFFF00"/>
                </a:solidFill>
                <a:effectLst>
                  <a:outerShdw blurRad="38100" dist="38100" dir="2700000" algn="tl">
                    <a:srgbClr val="000000"/>
                  </a:outerShdw>
                </a:effectLst>
                <a:latin typeface="Arial" panose="020B0604020202020204" pitchFamily="34" charset="0"/>
              </a:rPr>
              <a:t> Contentions give offense </a:t>
            </a:r>
          </a:p>
          <a:p>
            <a:pPr lvl="1">
              <a:lnSpc>
                <a:spcPct val="90000"/>
              </a:lnSpc>
              <a:buFontTx/>
              <a:buChar char="•"/>
            </a:pPr>
            <a:endParaRPr lang="en-US" sz="2800" b="1">
              <a:solidFill>
                <a:schemeClr val="bg1"/>
              </a:solidFill>
              <a:effectLst>
                <a:outerShdw blurRad="38100" dist="38100" dir="2700000" algn="tl">
                  <a:srgbClr val="000000"/>
                </a:outerShdw>
              </a:effectLst>
              <a:latin typeface="Arial" panose="020B0604020202020204" pitchFamily="34" charset="0"/>
            </a:endParaRPr>
          </a:p>
          <a:p>
            <a:pPr>
              <a:lnSpc>
                <a:spcPct val="90000"/>
              </a:lnSpc>
              <a:buFontTx/>
              <a:buChar char="•"/>
            </a:pPr>
            <a:r>
              <a:rPr lang="en-US" sz="2800" b="1">
                <a:solidFill>
                  <a:schemeClr val="bg1"/>
                </a:solidFill>
                <a:effectLst>
                  <a:outerShdw blurRad="38100" dist="38100" dir="2700000" algn="tl">
                    <a:srgbClr val="000000"/>
                  </a:outerShdw>
                </a:effectLst>
                <a:latin typeface="Arial" panose="020B0604020202020204" pitchFamily="34" charset="0"/>
              </a:rPr>
              <a:t> </a:t>
            </a:r>
            <a:r>
              <a:rPr lang="en-US" sz="2800" b="1" u="sng">
                <a:solidFill>
                  <a:schemeClr val="bg1"/>
                </a:solidFill>
                <a:effectLst>
                  <a:outerShdw blurRad="38100" dist="38100" dir="2700000" algn="tl">
                    <a:srgbClr val="000000"/>
                  </a:outerShdw>
                </a:effectLst>
                <a:latin typeface="Arial" panose="020B0604020202020204" pitchFamily="34" charset="0"/>
              </a:rPr>
              <a:t>Consequences of offending</a:t>
            </a:r>
            <a:r>
              <a:rPr lang="en-US" sz="2800" b="1">
                <a:solidFill>
                  <a:schemeClr val="bg1"/>
                </a:solidFill>
                <a:effectLst>
                  <a:outerShdw blurRad="38100" dist="38100" dir="2700000" algn="tl">
                    <a:srgbClr val="000000"/>
                  </a:outerShdw>
                </a:effectLst>
                <a:latin typeface="Arial" panose="020B0604020202020204" pitchFamily="34" charset="0"/>
              </a:rPr>
              <a:t> - </a:t>
            </a:r>
            <a:endParaRPr lang="en-US" sz="2800" i="1">
              <a:solidFill>
                <a:srgbClr val="FFFF00"/>
              </a:solidFill>
              <a:effectLst>
                <a:outerShdw blurRad="38100" dist="38100" dir="2700000" algn="tl">
                  <a:srgbClr val="000000"/>
                </a:outerShdw>
              </a:effectLst>
              <a:latin typeface="Arial" panose="020B0604020202020204" pitchFamily="34" charset="0"/>
            </a:endParaRPr>
          </a:p>
          <a:p>
            <a:pPr lvl="1">
              <a:lnSpc>
                <a:spcPct val="90000"/>
              </a:lnSpc>
              <a:buFontTx/>
              <a:buChar char="°"/>
            </a:pPr>
            <a:r>
              <a:rPr lang="en-US" sz="2800" i="1">
                <a:solidFill>
                  <a:srgbClr val="FFFF00"/>
                </a:solidFill>
                <a:effectLst>
                  <a:outerShdw blurRad="38100" dist="38100" dir="2700000" algn="tl">
                    <a:srgbClr val="000000"/>
                  </a:outerShdw>
                </a:effectLst>
                <a:latin typeface="Arial" panose="020B0604020202020204" pitchFamily="34" charset="0"/>
              </a:rPr>
              <a:t>Better that a millstone (turned by a donkey)</a:t>
            </a:r>
          </a:p>
          <a:p>
            <a:pPr lvl="1">
              <a:lnSpc>
                <a:spcPct val="90000"/>
              </a:lnSpc>
              <a:buFontTx/>
              <a:buChar char="°"/>
            </a:pPr>
            <a:r>
              <a:rPr lang="en-US" sz="2800" i="1">
                <a:solidFill>
                  <a:srgbClr val="FFFF00"/>
                </a:solidFill>
                <a:effectLst>
                  <a:outerShdw blurRad="38100" dist="38100" dir="2700000" algn="tl">
                    <a:srgbClr val="000000"/>
                  </a:outerShdw>
                </a:effectLst>
                <a:latin typeface="Arial" panose="020B0604020202020204" pitchFamily="34" charset="0"/>
              </a:rPr>
              <a:t>Hell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 calcmode="lin" valueType="num">
                                      <p:cBhvr additive="base">
                                        <p:cTn id="25"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675">
                                            <p:txEl>
                                              <p:pRg st="5" end="5"/>
                                            </p:txEl>
                                          </p:spTgt>
                                        </p:tgtEl>
                                        <p:attrNameLst>
                                          <p:attrName>style.visibility</p:attrName>
                                        </p:attrNameLst>
                                      </p:cBhvr>
                                      <p:to>
                                        <p:strVal val="visible"/>
                                      </p:to>
                                    </p:set>
                                    <p:anim calcmode="lin" valueType="num">
                                      <p:cBhvr additive="base">
                                        <p:cTn id="31" dur="500" fill="hold"/>
                                        <p:tgtEl>
                                          <p:spTgt spid="2867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6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 calcmode="lin" valueType="num">
                                      <p:cBhvr additive="base">
                                        <p:cTn id="37" dur="500" fill="hold"/>
                                        <p:tgtEl>
                                          <p:spTgt spid="2867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6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675">
                                            <p:txEl>
                                              <p:pRg st="7" end="7"/>
                                            </p:txEl>
                                          </p:spTgt>
                                        </p:tgtEl>
                                        <p:attrNameLst>
                                          <p:attrName>style.visibility</p:attrName>
                                        </p:attrNameLst>
                                      </p:cBhvr>
                                      <p:to>
                                        <p:strVal val="visible"/>
                                      </p:to>
                                    </p:set>
                                    <p:anim calcmode="lin" valueType="num">
                                      <p:cBhvr additive="base">
                                        <p:cTn id="43" dur="500" fill="hold"/>
                                        <p:tgtEl>
                                          <p:spTgt spid="2867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6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675">
                                            <p:txEl>
                                              <p:pRg st="8" end="8"/>
                                            </p:txEl>
                                          </p:spTgt>
                                        </p:tgtEl>
                                        <p:attrNameLst>
                                          <p:attrName>style.visibility</p:attrName>
                                        </p:attrNameLst>
                                      </p:cBhvr>
                                      <p:to>
                                        <p:strVal val="visible"/>
                                      </p:to>
                                    </p:set>
                                    <p:anim calcmode="lin" valueType="num">
                                      <p:cBhvr additive="base">
                                        <p:cTn id="49" dur="500" fill="hold"/>
                                        <p:tgtEl>
                                          <p:spTgt spid="2867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67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675">
                                            <p:txEl>
                                              <p:pRg st="10" end="10"/>
                                            </p:txEl>
                                          </p:spTgt>
                                        </p:tgtEl>
                                        <p:attrNameLst>
                                          <p:attrName>style.visibility</p:attrName>
                                        </p:attrNameLst>
                                      </p:cBhvr>
                                      <p:to>
                                        <p:strVal val="visible"/>
                                      </p:to>
                                    </p:set>
                                    <p:anim calcmode="lin" valueType="num">
                                      <p:cBhvr additive="base">
                                        <p:cTn id="55" dur="500" fill="hold"/>
                                        <p:tgtEl>
                                          <p:spTgt spid="2867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67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675">
                                            <p:txEl>
                                              <p:pRg st="11" end="11"/>
                                            </p:txEl>
                                          </p:spTgt>
                                        </p:tgtEl>
                                        <p:attrNameLst>
                                          <p:attrName>style.visibility</p:attrName>
                                        </p:attrNameLst>
                                      </p:cBhvr>
                                      <p:to>
                                        <p:strVal val="visible"/>
                                      </p:to>
                                    </p:set>
                                    <p:anim calcmode="lin" valueType="num">
                                      <p:cBhvr additive="base">
                                        <p:cTn id="61" dur="500" fill="hold"/>
                                        <p:tgtEl>
                                          <p:spTgt spid="28675">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67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675">
                                            <p:txEl>
                                              <p:pRg st="12" end="12"/>
                                            </p:txEl>
                                          </p:spTgt>
                                        </p:tgtEl>
                                        <p:attrNameLst>
                                          <p:attrName>style.visibility</p:attrName>
                                        </p:attrNameLst>
                                      </p:cBhvr>
                                      <p:to>
                                        <p:strVal val="visible"/>
                                      </p:to>
                                    </p:set>
                                    <p:anim calcmode="lin" valueType="num">
                                      <p:cBhvr additive="base">
                                        <p:cTn id="67" dur="500" fill="hold"/>
                                        <p:tgtEl>
                                          <p:spTgt spid="28675">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67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381000" y="304800"/>
            <a:ext cx="8229600" cy="1371600"/>
          </a:xfrm>
          <a:prstGeom prst="plaque">
            <a:avLst>
              <a:gd name="adj" fmla="val 26667"/>
            </a:avLst>
          </a:prstGeom>
          <a:solidFill>
            <a:srgbClr val="FFFF00"/>
          </a:solidFill>
          <a:ln w="9525">
            <a:solidFill>
              <a:schemeClr val="tx1"/>
            </a:solidFill>
            <a:miter lim="800000"/>
            <a:headEnd/>
            <a:tailEnd/>
          </a:ln>
          <a:effectLst>
            <a:prstShdw prst="shdw13" dist="53882" dir="13500000">
              <a:srgbClr val="808080"/>
            </a:prstShdw>
          </a:effectLst>
        </p:spPr>
        <p:txBody>
          <a:bodyPr wrap="none" anchor="ctr"/>
          <a:lstStyle/>
          <a:p>
            <a:pPr algn="ctr">
              <a:lnSpc>
                <a:spcPct val="110000"/>
              </a:lnSpc>
            </a:pPr>
            <a:r>
              <a:rPr lang="en-US" sz="3200">
                <a:latin typeface="Comic Sans MS" panose="030F0702030302020204" pitchFamily="66" charset="0"/>
              </a:rPr>
              <a:t>Matthew 18:1-9</a:t>
            </a:r>
            <a:endParaRPr lang="en-US" sz="3200" b="1">
              <a:latin typeface="Comic Sans MS" panose="030F0702030302020204" pitchFamily="66" charset="0"/>
            </a:endParaRPr>
          </a:p>
          <a:p>
            <a:pPr algn="ctr">
              <a:lnSpc>
                <a:spcPct val="110000"/>
              </a:lnSpc>
            </a:pPr>
            <a:r>
              <a:rPr lang="en-US" sz="4000" i="1">
                <a:solidFill>
                  <a:schemeClr val="accent2"/>
                </a:solidFill>
                <a:effectLst>
                  <a:outerShdw blurRad="38100" dist="38100" dir="2700000" algn="tl">
                    <a:srgbClr val="000000"/>
                  </a:outerShdw>
                </a:effectLst>
                <a:latin typeface="Comic Sans MS" panose="030F0702030302020204" pitchFamily="66" charset="0"/>
              </a:rPr>
              <a:t>Who Is The Greatest?</a:t>
            </a:r>
          </a:p>
        </p:txBody>
      </p:sp>
      <p:sp>
        <p:nvSpPr>
          <p:cNvPr id="7171" name="Text Box 3"/>
          <p:cNvSpPr txBox="1">
            <a:spLocks noChangeArrowheads="1"/>
          </p:cNvSpPr>
          <p:nvPr/>
        </p:nvSpPr>
        <p:spPr bwMode="auto">
          <a:xfrm>
            <a:off x="982663" y="2276475"/>
            <a:ext cx="7094537"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4400" dirty="0">
                <a:solidFill>
                  <a:schemeClr val="bg1"/>
                </a:solidFill>
                <a:effectLst>
                  <a:outerShdw blurRad="38100" dist="38100" dir="2700000" algn="tl">
                    <a:srgbClr val="000000"/>
                  </a:outerShdw>
                </a:effectLst>
                <a:latin typeface="Comic Sans MS" panose="030F0702030302020204" pitchFamily="66" charset="0"/>
              </a:rPr>
              <a:t>I. The Question </a:t>
            </a:r>
            <a:r>
              <a:rPr lang="en-US" sz="4400" dirty="0">
                <a:solidFill>
                  <a:srgbClr val="FFFF00"/>
                </a:solidFill>
                <a:effectLst>
                  <a:outerShdw blurRad="38100" dist="38100" dir="2700000" algn="tl">
                    <a:srgbClr val="000000"/>
                  </a:outerShdw>
                </a:effectLst>
                <a:latin typeface="Comic Sans MS" panose="030F0702030302020204" pitchFamily="66" charset="0"/>
              </a:rPr>
              <a:t>(v. 1)</a:t>
            </a:r>
          </a:p>
          <a:p>
            <a:pPr>
              <a:lnSpc>
                <a:spcPct val="150000"/>
              </a:lnSpc>
            </a:pPr>
            <a:r>
              <a:rPr lang="en-US" sz="4400" dirty="0">
                <a:solidFill>
                  <a:schemeClr val="bg1"/>
                </a:solidFill>
                <a:effectLst>
                  <a:outerShdw blurRad="38100" dist="38100" dir="2700000" algn="tl">
                    <a:srgbClr val="000000"/>
                  </a:outerShdw>
                </a:effectLst>
                <a:latin typeface="Comic Sans MS" panose="030F0702030302020204" pitchFamily="66" charset="0"/>
              </a:rPr>
              <a:t>II. The Answer </a:t>
            </a:r>
            <a:r>
              <a:rPr lang="en-US" sz="4400" dirty="0">
                <a:solidFill>
                  <a:srgbClr val="FFFF00"/>
                </a:solidFill>
                <a:effectLst>
                  <a:outerShdw blurRad="38100" dist="38100" dir="2700000" algn="tl">
                    <a:srgbClr val="000000"/>
                  </a:outerShdw>
                </a:effectLst>
                <a:latin typeface="Comic Sans MS" panose="030F0702030302020204" pitchFamily="66" charset="0"/>
              </a:rPr>
              <a:t>(vv. 2-4)</a:t>
            </a:r>
          </a:p>
          <a:p>
            <a:pPr>
              <a:lnSpc>
                <a:spcPct val="150000"/>
              </a:lnSpc>
            </a:pPr>
            <a:r>
              <a:rPr lang="en-US" sz="4400" dirty="0">
                <a:solidFill>
                  <a:schemeClr val="bg1"/>
                </a:solidFill>
                <a:effectLst>
                  <a:outerShdw blurRad="38100" dist="38100" dir="2700000" algn="tl">
                    <a:srgbClr val="000000"/>
                  </a:outerShdw>
                </a:effectLst>
                <a:latin typeface="Comic Sans MS" panose="030F0702030302020204" pitchFamily="66" charset="0"/>
              </a:rPr>
              <a:t>III. The Warning </a:t>
            </a:r>
            <a:r>
              <a:rPr lang="en-US" sz="4400" dirty="0">
                <a:solidFill>
                  <a:srgbClr val="FFFF00"/>
                </a:solidFill>
                <a:effectLst>
                  <a:outerShdw blurRad="38100" dist="38100" dir="2700000" algn="tl">
                    <a:srgbClr val="000000"/>
                  </a:outerShdw>
                </a:effectLst>
                <a:latin typeface="Comic Sans MS" panose="030F0702030302020204" pitchFamily="66" charset="0"/>
              </a:rPr>
              <a:t>(vv. 5-9)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47800" y="2514600"/>
            <a:ext cx="62103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800" b="1">
                <a:solidFill>
                  <a:srgbClr val="FFFF00"/>
                </a:solidFill>
                <a:effectLst>
                  <a:outerShdw blurRad="38100" dist="38100" dir="2700000" algn="tl">
                    <a:srgbClr val="000000"/>
                  </a:outerShdw>
                </a:effectLst>
                <a:latin typeface="Arial" panose="020B0604020202020204" pitchFamily="34" charset="0"/>
              </a:rPr>
              <a:t>Matthew 18</a:t>
            </a:r>
          </a:p>
        </p:txBody>
      </p:sp>
      <p:sp>
        <p:nvSpPr>
          <p:cNvPr id="3075" name="Text Box 3"/>
          <p:cNvSpPr txBox="1">
            <a:spLocks noChangeArrowheads="1"/>
          </p:cNvSpPr>
          <p:nvPr/>
        </p:nvSpPr>
        <p:spPr bwMode="auto">
          <a:xfrm>
            <a:off x="3048000" y="3886200"/>
            <a:ext cx="2843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chemeClr val="bg1"/>
                </a:solidFill>
                <a:latin typeface="Arial" panose="020B0604020202020204" pitchFamily="34" charset="0"/>
              </a:rPr>
              <a:t>Relationships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p:cNvSpPr>
            <a:spLocks noChangeArrowheads="1"/>
          </p:cNvSpPr>
          <p:nvPr/>
        </p:nvSpPr>
        <p:spPr bwMode="auto">
          <a:xfrm>
            <a:off x="685800" y="0"/>
            <a:ext cx="7772400" cy="838200"/>
          </a:xfrm>
          <a:prstGeom prst="roundRect">
            <a:avLst>
              <a:gd name="adj" fmla="val 16667"/>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chemeClr val="bg1"/>
                </a:solidFill>
              </a:rPr>
              <a:t>Problems In Relationships Come Because</a:t>
            </a:r>
          </a:p>
        </p:txBody>
      </p:sp>
      <p:sp>
        <p:nvSpPr>
          <p:cNvPr id="4101" name="Text Box 5"/>
          <p:cNvSpPr txBox="1">
            <a:spLocks noChangeArrowheads="1"/>
          </p:cNvSpPr>
          <p:nvPr/>
        </p:nvSpPr>
        <p:spPr bwMode="auto">
          <a:xfrm>
            <a:off x="457200" y="1409700"/>
            <a:ext cx="5354638"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60000"/>
              </a:lnSpc>
              <a:buFontTx/>
              <a:buChar char="•"/>
            </a:pPr>
            <a:r>
              <a:rPr lang="en-US" sz="3200" b="1" dirty="0">
                <a:solidFill>
                  <a:schemeClr val="bg1"/>
                </a:solidFill>
                <a:effectLst>
                  <a:outerShdw blurRad="38100" dist="38100" dir="2700000" algn="tl">
                    <a:srgbClr val="000000"/>
                  </a:outerShdw>
                </a:effectLst>
                <a:latin typeface="Arial" panose="020B0604020202020204" pitchFamily="34" charset="0"/>
              </a:rPr>
              <a:t>Focus on self</a:t>
            </a:r>
          </a:p>
          <a:p>
            <a:pPr>
              <a:lnSpc>
                <a:spcPct val="160000"/>
              </a:lnSpc>
              <a:buFontTx/>
              <a:buChar char="•"/>
            </a:pPr>
            <a:r>
              <a:rPr lang="en-US" sz="3200" b="1" dirty="0">
                <a:solidFill>
                  <a:schemeClr val="bg1"/>
                </a:solidFill>
                <a:effectLst>
                  <a:outerShdw blurRad="38100" dist="38100" dir="2700000" algn="tl">
                    <a:srgbClr val="000000"/>
                  </a:outerShdw>
                </a:effectLst>
                <a:latin typeface="Arial" panose="020B0604020202020204" pitchFamily="34" charset="0"/>
              </a:rPr>
              <a:t>Pride</a:t>
            </a:r>
          </a:p>
          <a:p>
            <a:pPr>
              <a:lnSpc>
                <a:spcPct val="160000"/>
              </a:lnSpc>
              <a:buFontTx/>
              <a:buChar char="•"/>
            </a:pPr>
            <a:r>
              <a:rPr lang="en-US" sz="3200" b="1" dirty="0">
                <a:solidFill>
                  <a:schemeClr val="bg1"/>
                </a:solidFill>
                <a:effectLst>
                  <a:outerShdw blurRad="38100" dist="38100" dir="2700000" algn="tl">
                    <a:srgbClr val="000000"/>
                  </a:outerShdw>
                </a:effectLst>
                <a:latin typeface="Arial" panose="020B0604020202020204" pitchFamily="34" charset="0"/>
              </a:rPr>
              <a:t>Don’t Value Another</a:t>
            </a:r>
          </a:p>
          <a:p>
            <a:pPr>
              <a:lnSpc>
                <a:spcPct val="160000"/>
              </a:lnSpc>
              <a:buFontTx/>
              <a:buChar char="•"/>
            </a:pPr>
            <a:r>
              <a:rPr lang="en-US" sz="3200" b="1" dirty="0">
                <a:solidFill>
                  <a:schemeClr val="bg1"/>
                </a:solidFill>
                <a:effectLst>
                  <a:outerShdw blurRad="38100" dist="38100" dir="2700000" algn="tl">
                    <a:srgbClr val="000000"/>
                  </a:outerShdw>
                </a:effectLst>
                <a:latin typeface="Arial" panose="020B0604020202020204" pitchFamily="34" charset="0"/>
              </a:rPr>
              <a:t>Don’t Resolve Differences</a:t>
            </a:r>
          </a:p>
          <a:p>
            <a:pPr>
              <a:lnSpc>
                <a:spcPct val="160000"/>
              </a:lnSpc>
              <a:buFontTx/>
              <a:buChar char="•"/>
            </a:pPr>
            <a:r>
              <a:rPr lang="en-US" sz="3200" b="1" dirty="0">
                <a:solidFill>
                  <a:schemeClr val="bg1"/>
                </a:solidFill>
                <a:effectLst>
                  <a:outerShdw blurRad="38100" dist="38100" dir="2700000" algn="tl">
                    <a:srgbClr val="000000"/>
                  </a:outerShdw>
                </a:effectLst>
                <a:latin typeface="Arial" panose="020B0604020202020204" pitchFamily="34" charset="0"/>
              </a:rPr>
              <a:t>Fail to Forgive</a:t>
            </a:r>
          </a:p>
        </p:txBody>
      </p:sp>
      <p:sp>
        <p:nvSpPr>
          <p:cNvPr id="4102" name="Text Box 6"/>
          <p:cNvSpPr txBox="1">
            <a:spLocks noChangeArrowheads="1"/>
          </p:cNvSpPr>
          <p:nvPr/>
        </p:nvSpPr>
        <p:spPr bwMode="auto">
          <a:xfrm>
            <a:off x="3505200" y="1462088"/>
            <a:ext cx="41735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3200">
                <a:solidFill>
                  <a:srgbClr val="FFFF00"/>
                </a:solidFill>
                <a:latin typeface="Arial" panose="020B0604020202020204" pitchFamily="34" charset="0"/>
              </a:rPr>
              <a:t>(cf. Matt. 17:23 - 18:1)</a:t>
            </a:r>
          </a:p>
        </p:txBody>
      </p:sp>
      <p:sp>
        <p:nvSpPr>
          <p:cNvPr id="4103" name="Text Box 7"/>
          <p:cNvSpPr txBox="1">
            <a:spLocks noChangeArrowheads="1"/>
          </p:cNvSpPr>
          <p:nvPr/>
        </p:nvSpPr>
        <p:spPr bwMode="auto">
          <a:xfrm>
            <a:off x="1922463" y="2224088"/>
            <a:ext cx="22574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3200">
                <a:solidFill>
                  <a:srgbClr val="FFFF00"/>
                </a:solidFill>
                <a:latin typeface="Arial" panose="020B0604020202020204" pitchFamily="34" charset="0"/>
              </a:rPr>
              <a:t>(Matt. 18:4)</a:t>
            </a:r>
          </a:p>
        </p:txBody>
      </p:sp>
      <p:sp>
        <p:nvSpPr>
          <p:cNvPr id="4104" name="Text Box 8"/>
          <p:cNvSpPr txBox="1">
            <a:spLocks noChangeArrowheads="1"/>
          </p:cNvSpPr>
          <p:nvPr/>
        </p:nvSpPr>
        <p:spPr bwMode="auto">
          <a:xfrm>
            <a:off x="4572000" y="2971800"/>
            <a:ext cx="30686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3200">
                <a:solidFill>
                  <a:srgbClr val="FFFF00"/>
                </a:solidFill>
                <a:latin typeface="Arial" panose="020B0604020202020204" pitchFamily="34" charset="0"/>
              </a:rPr>
              <a:t>(Matt. 18:10-14)</a:t>
            </a:r>
          </a:p>
        </p:txBody>
      </p:sp>
      <p:sp>
        <p:nvSpPr>
          <p:cNvPr id="4105" name="Text Box 9"/>
          <p:cNvSpPr txBox="1">
            <a:spLocks noChangeArrowheads="1"/>
          </p:cNvSpPr>
          <p:nvPr/>
        </p:nvSpPr>
        <p:spPr bwMode="auto">
          <a:xfrm>
            <a:off x="5694363" y="3748088"/>
            <a:ext cx="306863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3200">
                <a:solidFill>
                  <a:srgbClr val="FFFF00"/>
                </a:solidFill>
                <a:latin typeface="Arial" panose="020B0604020202020204" pitchFamily="34" charset="0"/>
              </a:rPr>
              <a:t>(Matt. 18:15-17)</a:t>
            </a:r>
          </a:p>
        </p:txBody>
      </p:sp>
      <p:sp>
        <p:nvSpPr>
          <p:cNvPr id="4106" name="Text Box 10"/>
          <p:cNvSpPr txBox="1">
            <a:spLocks noChangeArrowheads="1"/>
          </p:cNvSpPr>
          <p:nvPr/>
        </p:nvSpPr>
        <p:spPr bwMode="auto">
          <a:xfrm>
            <a:off x="3446463" y="4586288"/>
            <a:ext cx="306863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3200">
                <a:solidFill>
                  <a:srgbClr val="FFFF00"/>
                </a:solidFill>
                <a:latin typeface="Arial" panose="020B0604020202020204" pitchFamily="34" charset="0"/>
              </a:rPr>
              <a:t>(Matt. 18:21-35)</a:t>
            </a:r>
          </a:p>
        </p:txBody>
      </p:sp>
      <p:sp>
        <p:nvSpPr>
          <p:cNvPr id="4107" name="Oval 11"/>
          <p:cNvSpPr>
            <a:spLocks noChangeArrowheads="1"/>
          </p:cNvSpPr>
          <p:nvPr/>
        </p:nvSpPr>
        <p:spPr bwMode="auto">
          <a:xfrm>
            <a:off x="2133600" y="5486400"/>
            <a:ext cx="4724400" cy="1143000"/>
          </a:xfrm>
          <a:prstGeom prst="ellipse">
            <a:avLst/>
          </a:prstGeom>
          <a:solidFill>
            <a:schemeClr val="bg2">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b="1" i="1">
                <a:solidFill>
                  <a:schemeClr val="bg1"/>
                </a:solidFill>
                <a:effectLst>
                  <a:outerShdw blurRad="38100" dist="38100" dir="2700000" algn="tl">
                    <a:srgbClr val="000000">
                      <a:alpha val="43137"/>
                    </a:srgbClr>
                  </a:outerShdw>
                </a:effectLst>
                <a:latin typeface="Arial" panose="020B0604020202020204" pitchFamily="34" charset="0"/>
              </a:rPr>
              <a:t>Jesus Dealt</a:t>
            </a:r>
          </a:p>
          <a:p>
            <a:pPr algn="ctr"/>
            <a:r>
              <a:rPr lang="en-US" b="1" i="1">
                <a:solidFill>
                  <a:schemeClr val="bg1"/>
                </a:solidFill>
                <a:effectLst>
                  <a:outerShdw blurRad="38100" dist="38100" dir="2700000" algn="tl">
                    <a:srgbClr val="000000">
                      <a:alpha val="43137"/>
                    </a:srgbClr>
                  </a:outerShdw>
                </a:effectLst>
                <a:latin typeface="Arial" panose="020B0604020202020204" pitchFamily="34" charset="0"/>
              </a:rPr>
              <a:t>With All These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p:cTn id="7" dur="500" fill="hold"/>
                                        <p:tgtEl>
                                          <p:spTgt spid="410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0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101">
                                            <p:txEl>
                                              <p:pRg st="1" end="1"/>
                                            </p:txEl>
                                          </p:spTgt>
                                        </p:tgtEl>
                                        <p:attrNameLst>
                                          <p:attrName>style.visibility</p:attrName>
                                        </p:attrNameLst>
                                      </p:cBhvr>
                                      <p:to>
                                        <p:strVal val="visible"/>
                                      </p:to>
                                    </p:set>
                                    <p:anim calcmode="lin" valueType="num">
                                      <p:cBhvr>
                                        <p:cTn id="13" dur="500" fill="hold"/>
                                        <p:tgtEl>
                                          <p:spTgt spid="410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10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101">
                                            <p:txEl>
                                              <p:pRg st="2" end="2"/>
                                            </p:txEl>
                                          </p:spTgt>
                                        </p:tgtEl>
                                        <p:attrNameLst>
                                          <p:attrName>style.visibility</p:attrName>
                                        </p:attrNameLst>
                                      </p:cBhvr>
                                      <p:to>
                                        <p:strVal val="visible"/>
                                      </p:to>
                                    </p:set>
                                    <p:anim calcmode="lin" valueType="num">
                                      <p:cBhvr>
                                        <p:cTn id="19" dur="500" fill="hold"/>
                                        <p:tgtEl>
                                          <p:spTgt spid="410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10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101">
                                            <p:txEl>
                                              <p:pRg st="3" end="3"/>
                                            </p:txEl>
                                          </p:spTgt>
                                        </p:tgtEl>
                                        <p:attrNameLst>
                                          <p:attrName>style.visibility</p:attrName>
                                        </p:attrNameLst>
                                      </p:cBhvr>
                                      <p:to>
                                        <p:strVal val="visible"/>
                                      </p:to>
                                    </p:set>
                                    <p:anim calcmode="lin" valueType="num">
                                      <p:cBhvr>
                                        <p:cTn id="25" dur="500" fill="hold"/>
                                        <p:tgtEl>
                                          <p:spTgt spid="410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10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101">
                                            <p:txEl>
                                              <p:pRg st="4" end="4"/>
                                            </p:txEl>
                                          </p:spTgt>
                                        </p:tgtEl>
                                        <p:attrNameLst>
                                          <p:attrName>style.visibility</p:attrName>
                                        </p:attrNameLst>
                                      </p:cBhvr>
                                      <p:to>
                                        <p:strVal val="visible"/>
                                      </p:to>
                                    </p:set>
                                    <p:anim calcmode="lin" valueType="num">
                                      <p:cBhvr>
                                        <p:cTn id="31" dur="500" fill="hold"/>
                                        <p:tgtEl>
                                          <p:spTgt spid="410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10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7"/>
                                        </p:tgtEl>
                                        <p:attrNameLst>
                                          <p:attrName>style.visibility</p:attrName>
                                        </p:attrNameLst>
                                      </p:cBhvr>
                                      <p:to>
                                        <p:strVal val="visible"/>
                                      </p:to>
                                    </p:set>
                                    <p:anim calcmode="lin" valueType="num">
                                      <p:cBhvr additive="base">
                                        <p:cTn id="37" dur="500" fill="hold"/>
                                        <p:tgtEl>
                                          <p:spTgt spid="4107"/>
                                        </p:tgtEl>
                                        <p:attrNameLst>
                                          <p:attrName>ppt_x</p:attrName>
                                        </p:attrNameLst>
                                      </p:cBhvr>
                                      <p:tavLst>
                                        <p:tav tm="0">
                                          <p:val>
                                            <p:strVal val="#ppt_x"/>
                                          </p:val>
                                        </p:tav>
                                        <p:tav tm="100000">
                                          <p:val>
                                            <p:strVal val="#ppt_x"/>
                                          </p:val>
                                        </p:tav>
                                      </p:tavLst>
                                    </p:anim>
                                    <p:anim calcmode="lin" valueType="num">
                                      <p:cBhvr additive="base">
                                        <p:cTn id="38"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4102">
                                            <p:txEl>
                                              <p:pRg st="0" end="0"/>
                                            </p:txEl>
                                          </p:spTgt>
                                        </p:tgtEl>
                                        <p:attrNameLst>
                                          <p:attrName>style.visibility</p:attrName>
                                        </p:attrNameLst>
                                      </p:cBhvr>
                                      <p:to>
                                        <p:strVal val="visible"/>
                                      </p:to>
                                    </p:set>
                                    <p:anim calcmode="lin" valueType="num">
                                      <p:cBhvr>
                                        <p:cTn id="43" dur="500" fill="hold"/>
                                        <p:tgtEl>
                                          <p:spTgt spid="410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410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4103">
                                            <p:txEl>
                                              <p:pRg st="0" end="0"/>
                                            </p:txEl>
                                          </p:spTgt>
                                        </p:tgtEl>
                                        <p:attrNameLst>
                                          <p:attrName>style.visibility</p:attrName>
                                        </p:attrNameLst>
                                      </p:cBhvr>
                                      <p:to>
                                        <p:strVal val="visible"/>
                                      </p:to>
                                    </p:set>
                                    <p:anim calcmode="lin" valueType="num">
                                      <p:cBhvr>
                                        <p:cTn id="49" dur="500" fill="hold"/>
                                        <p:tgtEl>
                                          <p:spTgt spid="410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1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4104">
                                            <p:txEl>
                                              <p:pRg st="0" end="0"/>
                                            </p:txEl>
                                          </p:spTgt>
                                        </p:tgtEl>
                                        <p:attrNameLst>
                                          <p:attrName>style.visibility</p:attrName>
                                        </p:attrNameLst>
                                      </p:cBhvr>
                                      <p:to>
                                        <p:strVal val="visible"/>
                                      </p:to>
                                    </p:set>
                                    <p:anim calcmode="lin" valueType="num">
                                      <p:cBhvr>
                                        <p:cTn id="55" dur="500" fill="hold"/>
                                        <p:tgtEl>
                                          <p:spTgt spid="410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410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4105">
                                            <p:txEl>
                                              <p:pRg st="0" end="0"/>
                                            </p:txEl>
                                          </p:spTgt>
                                        </p:tgtEl>
                                        <p:attrNameLst>
                                          <p:attrName>style.visibility</p:attrName>
                                        </p:attrNameLst>
                                      </p:cBhvr>
                                      <p:to>
                                        <p:strVal val="visible"/>
                                      </p:to>
                                    </p:set>
                                    <p:anim calcmode="lin" valueType="num">
                                      <p:cBhvr>
                                        <p:cTn id="61" dur="500" fill="hold"/>
                                        <p:tgtEl>
                                          <p:spTgt spid="4105">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410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4106">
                                            <p:txEl>
                                              <p:pRg st="0" end="0"/>
                                            </p:txEl>
                                          </p:spTgt>
                                        </p:tgtEl>
                                        <p:attrNameLst>
                                          <p:attrName>style.visibility</p:attrName>
                                        </p:attrNameLst>
                                      </p:cBhvr>
                                      <p:to>
                                        <p:strVal val="visible"/>
                                      </p:to>
                                    </p:set>
                                    <p:anim calcmode="lin" valueType="num">
                                      <p:cBhvr>
                                        <p:cTn id="67" dur="500" fill="hold"/>
                                        <p:tgtEl>
                                          <p:spTgt spid="4106">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10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utoUpdateAnimBg="0"/>
      <p:bldP spid="4102" grpId="0" build="p" autoUpdateAnimBg="0"/>
      <p:bldP spid="4103" grpId="0" build="p" autoUpdateAnimBg="0"/>
      <p:bldP spid="4104" grpId="0" build="p" autoUpdateAnimBg="0"/>
      <p:bldP spid="4105" grpId="0" build="p" autoUpdateAnimBg="0"/>
      <p:bldP spid="4106" grpId="0" build="p" autoUpdateAnimBg="0"/>
      <p:bldP spid="410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ChangeArrowheads="1"/>
          </p:cNvSpPr>
          <p:nvPr/>
        </p:nvSpPr>
        <p:spPr bwMode="auto">
          <a:xfrm>
            <a:off x="0" y="1447800"/>
            <a:ext cx="9144000" cy="54102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Text Box 4"/>
          <p:cNvSpPr txBox="1">
            <a:spLocks noChangeArrowheads="1"/>
          </p:cNvSpPr>
          <p:nvPr/>
        </p:nvSpPr>
        <p:spPr bwMode="auto">
          <a:xfrm>
            <a:off x="1741488" y="0"/>
            <a:ext cx="5573712"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10000"/>
              </a:lnSpc>
            </a:pPr>
            <a:r>
              <a:rPr lang="en-US" sz="3200" dirty="0">
                <a:solidFill>
                  <a:srgbClr val="FFFF00"/>
                </a:solidFill>
                <a:latin typeface="Comic Sans MS" panose="030F0702030302020204" pitchFamily="66" charset="0"/>
              </a:rPr>
              <a:t>Matthew 18:1-9</a:t>
            </a:r>
            <a:endParaRPr lang="en-US" sz="3200" b="1" dirty="0">
              <a:solidFill>
                <a:srgbClr val="FFFF00"/>
              </a:solidFill>
              <a:latin typeface="Comic Sans MS" panose="030F0702030302020204" pitchFamily="66" charset="0"/>
            </a:endParaRPr>
          </a:p>
          <a:p>
            <a:pPr algn="ctr">
              <a:lnSpc>
                <a:spcPct val="110000"/>
              </a:lnSpc>
            </a:pPr>
            <a:r>
              <a:rPr lang="en-US" sz="4000" i="1" dirty="0">
                <a:solidFill>
                  <a:schemeClr val="bg1"/>
                </a:solidFill>
                <a:effectLst>
                  <a:outerShdw blurRad="38100" dist="38100" dir="2700000" algn="tl">
                    <a:srgbClr val="000000"/>
                  </a:outerShdw>
                </a:effectLst>
                <a:latin typeface="Comic Sans MS" panose="030F0702030302020204" pitchFamily="66" charset="0"/>
              </a:rPr>
              <a:t>Who Is The Greatest?</a:t>
            </a:r>
            <a:endParaRPr lang="en-US" sz="4000" i="1" dirty="0">
              <a:solidFill>
                <a:schemeClr val="accent2"/>
              </a:solidFill>
              <a:effectLst>
                <a:outerShdw blurRad="38100" dist="38100" dir="2700000" algn="tl">
                  <a:srgbClr val="000000"/>
                </a:outerShdw>
              </a:effectLst>
              <a:latin typeface="Comic Sans MS" panose="030F0702030302020204" pitchFamily="66" charset="0"/>
            </a:endParaRPr>
          </a:p>
        </p:txBody>
      </p:sp>
      <p:sp>
        <p:nvSpPr>
          <p:cNvPr id="8197" name="Text Box 5"/>
          <p:cNvSpPr txBox="1">
            <a:spLocks noChangeArrowheads="1"/>
          </p:cNvSpPr>
          <p:nvPr/>
        </p:nvSpPr>
        <p:spPr bwMode="auto">
          <a:xfrm>
            <a:off x="228600" y="1611313"/>
            <a:ext cx="876300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t>1 At that time the disciples came to Jesus, saying, "Who then is greatest in the kingdom of heaven?" </a:t>
            </a:r>
          </a:p>
          <a:p>
            <a:r>
              <a:rPr lang="en-US" sz="2800" dirty="0"/>
              <a:t>2 Then Jesus called a little child to Him, set him in the midst of them, </a:t>
            </a:r>
          </a:p>
          <a:p>
            <a:r>
              <a:rPr lang="en-US" sz="2800" dirty="0"/>
              <a:t>3 and said, "Assuredly, I say to you, unless you are converted and become as little children, you will by no means enter the kingdom of heaven. </a:t>
            </a:r>
          </a:p>
          <a:p>
            <a:r>
              <a:rPr lang="en-US" sz="2800" dirty="0"/>
              <a:t>4 Therefore whoever humbles himself as this little child is the greatest in the kingdom of heaven. </a:t>
            </a:r>
          </a:p>
          <a:p>
            <a:r>
              <a:rPr lang="en-US" sz="2800" dirty="0"/>
              <a:t>5 Whoever receives one little child like this in My name receives Me.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1000"/>
                                        <p:tgtEl>
                                          <p:spTgt spid="8198"/>
                                        </p:tgtEl>
                                      </p:cBhvr>
                                    </p:animEffect>
                                    <p:anim calcmode="lin" valueType="num">
                                      <p:cBhvr>
                                        <p:cTn id="8" dur="1000" fill="hold"/>
                                        <p:tgtEl>
                                          <p:spTgt spid="8198"/>
                                        </p:tgtEl>
                                        <p:attrNameLst>
                                          <p:attrName>ppt_x</p:attrName>
                                        </p:attrNameLst>
                                      </p:cBhvr>
                                      <p:tavLst>
                                        <p:tav tm="0">
                                          <p:val>
                                            <p:strVal val="#ppt_x"/>
                                          </p:val>
                                        </p:tav>
                                        <p:tav tm="100000">
                                          <p:val>
                                            <p:strVal val="#ppt_x"/>
                                          </p:val>
                                        </p:tav>
                                      </p:tavLst>
                                    </p:anim>
                                    <p:anim calcmode="lin" valueType="num">
                                      <p:cBhvr>
                                        <p:cTn id="9" dur="1000" fill="hold"/>
                                        <p:tgtEl>
                                          <p:spTgt spid="819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1000"/>
                                        <p:tgtEl>
                                          <p:spTgt spid="8197"/>
                                        </p:tgtEl>
                                      </p:cBhvr>
                                    </p:animEffect>
                                    <p:anim calcmode="lin" valueType="num">
                                      <p:cBhvr>
                                        <p:cTn id="13" dur="1000" fill="hold"/>
                                        <p:tgtEl>
                                          <p:spTgt spid="8197"/>
                                        </p:tgtEl>
                                        <p:attrNameLst>
                                          <p:attrName>ppt_x</p:attrName>
                                        </p:attrNameLst>
                                      </p:cBhvr>
                                      <p:tavLst>
                                        <p:tav tm="0">
                                          <p:val>
                                            <p:strVal val="#ppt_x"/>
                                          </p:val>
                                        </p:tav>
                                        <p:tav tm="100000">
                                          <p:val>
                                            <p:strVal val="#ppt_x"/>
                                          </p:val>
                                        </p:tav>
                                      </p:tavLst>
                                    </p:anim>
                                    <p:anim calcmode="lin" valueType="num">
                                      <p:cBhvr>
                                        <p:cTn id="14"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533400"/>
            <a:ext cx="9144000" cy="5867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Text Box 5"/>
          <p:cNvSpPr txBox="1">
            <a:spLocks noChangeArrowheads="1"/>
          </p:cNvSpPr>
          <p:nvPr/>
        </p:nvSpPr>
        <p:spPr bwMode="auto">
          <a:xfrm>
            <a:off x="304800" y="685800"/>
            <a:ext cx="8610600"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6 "But whoever causes one of these little ones who believe in Me to sin, it would be better for him if a millstone were hung around his neck, and he were drowned in the depth of the sea. </a:t>
            </a:r>
          </a:p>
          <a:p>
            <a:r>
              <a:rPr lang="en-US" sz="2800"/>
              <a:t>7 Woe to the world because of offenses! For offenses must come, but woe to that man by whom the offense comes! </a:t>
            </a:r>
          </a:p>
          <a:p>
            <a:r>
              <a:rPr lang="en-US" sz="2800"/>
              <a:t>8 If your hand or foot causes you to sin, cut it off and cast it from you. It is better for you to enter into life lame or maimed, rather than having two hands or two feet, to be cast into the everlasting fire. </a:t>
            </a:r>
          </a:p>
          <a:p>
            <a:r>
              <a:rPr lang="en-US" sz="2800"/>
              <a:t>9 And if your eye causes you to sin, pluck it out and cast it from you. It is better for you to enter into life with one eye, rather than having two eyes, to be cast into hell fire. </a:t>
            </a:r>
          </a:p>
          <a:p>
            <a:pPr>
              <a:spcBef>
                <a:spcPct val="50000"/>
              </a:spcBef>
            </a:pPr>
            <a:endParaRPr 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371600" y="228600"/>
            <a:ext cx="7772400" cy="6497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33 Then He came to Capernaum. And when He was in the house He asked them, "What was it you disputed among yourselves on the road?" </a:t>
            </a:r>
          </a:p>
          <a:p>
            <a:r>
              <a:rPr lang="en-US" sz="2800"/>
              <a:t>34 But they kept silent, for on the road they had disputed among themselves who would be the greatest. </a:t>
            </a:r>
          </a:p>
          <a:p>
            <a:r>
              <a:rPr lang="en-US" sz="2800"/>
              <a:t>35 And He sat down, called the twelve, and said to them, "If anyone desires to be first, he shall be last of all and servant of all." </a:t>
            </a:r>
          </a:p>
          <a:p>
            <a:r>
              <a:rPr lang="en-US" sz="2800"/>
              <a:t>36 Then He took a little child and set him in the midst of them. And when He had taken him in His arms, He said to them, </a:t>
            </a:r>
          </a:p>
          <a:p>
            <a:r>
              <a:rPr lang="en-US" sz="2800"/>
              <a:t>37 Whoever receives one of these little children in My name receives Me; and whoever receives Me, receives not Me but Him who sent Me."</a:t>
            </a:r>
          </a:p>
        </p:txBody>
      </p:sp>
      <p:sp>
        <p:nvSpPr>
          <p:cNvPr id="11269" name="Text Box 5"/>
          <p:cNvSpPr txBox="1">
            <a:spLocks noChangeArrowheads="1"/>
          </p:cNvSpPr>
          <p:nvPr/>
        </p:nvSpPr>
        <p:spPr bwMode="auto">
          <a:xfrm rot="16200000">
            <a:off x="-1802606" y="2699544"/>
            <a:ext cx="44418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b="1">
                <a:solidFill>
                  <a:schemeClr val="bg1"/>
                </a:solidFill>
                <a:effectLst>
                  <a:outerShdw blurRad="38100" dist="38100" dir="2700000" algn="tl">
                    <a:srgbClr val="000000"/>
                  </a:outerShdw>
                </a:effectLst>
                <a:latin typeface="Comic Sans MS" panose="030F0702030302020204" pitchFamily="66" charset="0"/>
              </a:rPr>
              <a:t>Mark 9:33-37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rot="16200000">
            <a:off x="-1720056" y="2786857"/>
            <a:ext cx="42672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b="1">
                <a:solidFill>
                  <a:schemeClr val="bg1"/>
                </a:solidFill>
                <a:effectLst>
                  <a:outerShdw blurRad="38100" dist="38100" dir="2700000" algn="tl">
                    <a:srgbClr val="000000"/>
                  </a:outerShdw>
                </a:effectLst>
                <a:latin typeface="Comic Sans MS" panose="030F0702030302020204" pitchFamily="66" charset="0"/>
              </a:rPr>
              <a:t>Luke 9:46-48</a:t>
            </a:r>
          </a:p>
        </p:txBody>
      </p:sp>
      <p:sp>
        <p:nvSpPr>
          <p:cNvPr id="12292" name="Text Box 4"/>
          <p:cNvSpPr txBox="1">
            <a:spLocks noChangeArrowheads="1"/>
          </p:cNvSpPr>
          <p:nvPr/>
        </p:nvSpPr>
        <p:spPr bwMode="auto">
          <a:xfrm>
            <a:off x="1066800" y="830263"/>
            <a:ext cx="8077200" cy="43624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46 Then a dispute arose among them as to which of them would be greatest. </a:t>
            </a:r>
          </a:p>
          <a:p>
            <a:endParaRPr lang="en-US" sz="2800"/>
          </a:p>
          <a:p>
            <a:r>
              <a:rPr lang="en-US" sz="2800"/>
              <a:t>47 And Jesus, perceiving the thought of their heart, took a little child and set him by Him, </a:t>
            </a:r>
          </a:p>
          <a:p>
            <a:endParaRPr lang="en-US" sz="2800"/>
          </a:p>
          <a:p>
            <a:r>
              <a:rPr lang="en-US" sz="2800"/>
              <a:t>48 and said to them, "Whoever receives this little child in My name receives Me; and whoever receives Me receives Him who sent Me. For he who is least among you all will be great."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381000" y="304800"/>
            <a:ext cx="8229600" cy="1371600"/>
          </a:xfrm>
          <a:prstGeom prst="plaque">
            <a:avLst>
              <a:gd name="adj" fmla="val 26667"/>
            </a:avLst>
          </a:prstGeom>
          <a:solidFill>
            <a:srgbClr val="FFFF00"/>
          </a:solidFill>
          <a:ln w="9525">
            <a:solidFill>
              <a:schemeClr val="tx1"/>
            </a:solidFill>
            <a:miter lim="800000"/>
            <a:headEnd/>
            <a:tailEnd/>
          </a:ln>
          <a:effectLst>
            <a:prstShdw prst="shdw13" dist="53882" dir="13500000">
              <a:srgbClr val="808080"/>
            </a:prstShdw>
          </a:effectLst>
        </p:spPr>
        <p:txBody>
          <a:bodyPr wrap="none" anchor="ctr"/>
          <a:lstStyle/>
          <a:p>
            <a:pPr algn="ctr">
              <a:lnSpc>
                <a:spcPct val="110000"/>
              </a:lnSpc>
            </a:pPr>
            <a:r>
              <a:rPr lang="en-US" sz="3200">
                <a:latin typeface="Comic Sans MS" panose="030F0702030302020204" pitchFamily="66" charset="0"/>
              </a:rPr>
              <a:t>Matthew 18:1-9</a:t>
            </a:r>
            <a:endParaRPr lang="en-US" sz="3200" b="1">
              <a:latin typeface="Comic Sans MS" panose="030F0702030302020204" pitchFamily="66" charset="0"/>
            </a:endParaRPr>
          </a:p>
          <a:p>
            <a:pPr algn="ctr">
              <a:lnSpc>
                <a:spcPct val="110000"/>
              </a:lnSpc>
            </a:pPr>
            <a:r>
              <a:rPr lang="en-US" sz="4000" i="1">
                <a:solidFill>
                  <a:schemeClr val="accent2"/>
                </a:solidFill>
                <a:effectLst>
                  <a:outerShdw blurRad="38100" dist="38100" dir="2700000" algn="tl">
                    <a:srgbClr val="000000"/>
                  </a:outerShdw>
                </a:effectLst>
                <a:latin typeface="Comic Sans MS" panose="030F0702030302020204" pitchFamily="66" charset="0"/>
              </a:rPr>
              <a:t>Who Is The Greatest?</a:t>
            </a:r>
          </a:p>
        </p:txBody>
      </p:sp>
      <p:sp>
        <p:nvSpPr>
          <p:cNvPr id="2054" name="Text Box 6"/>
          <p:cNvSpPr txBox="1">
            <a:spLocks noChangeArrowheads="1"/>
          </p:cNvSpPr>
          <p:nvPr/>
        </p:nvSpPr>
        <p:spPr bwMode="auto">
          <a:xfrm>
            <a:off x="982663" y="2276475"/>
            <a:ext cx="5795176" cy="99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4400" dirty="0">
                <a:solidFill>
                  <a:schemeClr val="bg1"/>
                </a:solidFill>
                <a:effectLst>
                  <a:outerShdw blurRad="38100" dist="38100" dir="2700000" algn="tl">
                    <a:srgbClr val="000000"/>
                  </a:outerShdw>
                </a:effectLst>
                <a:latin typeface="Comic Sans MS" panose="030F0702030302020204" pitchFamily="66" charset="0"/>
              </a:rPr>
              <a:t>I. The Question </a:t>
            </a:r>
            <a:r>
              <a:rPr lang="en-US" sz="4400" dirty="0">
                <a:solidFill>
                  <a:srgbClr val="FFFF00"/>
                </a:solidFill>
                <a:effectLst>
                  <a:outerShdw blurRad="38100" dist="38100" dir="2700000" algn="tl">
                    <a:srgbClr val="000000"/>
                  </a:outerShdw>
                </a:effectLst>
                <a:latin typeface="Comic Sans MS" panose="030F0702030302020204" pitchFamily="66" charset="0"/>
              </a:rPr>
              <a:t>(v.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left)">
                                      <p:cBhvr>
                                        <p:cTn id="7"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e">
  <a:themeElements>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TotalTime>
  <Words>1201</Words>
  <Application>Microsoft Office PowerPoint</Application>
  <PresentationFormat>On-screen Show (4:3)</PresentationFormat>
  <Paragraphs>209</Paragraphs>
  <Slides>29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Times New Roman</vt:lpstr>
      <vt:lpstr>Wingdings</vt:lpstr>
      <vt:lpstr>Arial Rounded MT Bold</vt:lpstr>
      <vt:lpstr>Comic Sans MS</vt:lpstr>
      <vt:lpstr>Arial Black</vt:lpstr>
      <vt:lpstr>Calibri</vt:lpstr>
      <vt:lpstr>Tahoma</vt:lpstr>
      <vt:lpstr>Arial</vt:lpstr>
      <vt:lpstr>Default Design</vt:lpstr>
      <vt:lpstr>Balance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Donnie V. Rader</dc:creator>
  <cp:lastModifiedBy>Donnie V. Rader</cp:lastModifiedBy>
  <cp:revision>37</cp:revision>
  <dcterms:created xsi:type="dcterms:W3CDTF">2004-10-26T16:02:53Z</dcterms:created>
  <dcterms:modified xsi:type="dcterms:W3CDTF">2017-01-03T20:38:39Z</dcterms:modified>
</cp:coreProperties>
</file>