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Blackadder ITC" panose="04020505051007020D02" pitchFamily="82"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54629-88D6-45FE-A7F2-7207586FEBA9}" type="datetimeFigureOut">
              <a:rPr lang="en-US" smtClean="0"/>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ADB0E-023A-4416-A2F5-53383401FBC5}" type="slidenum">
              <a:rPr lang="en-US" smtClean="0"/>
              <a:t>‹#›</a:t>
            </a:fld>
            <a:endParaRPr lang="en-US"/>
          </a:p>
        </p:txBody>
      </p:sp>
    </p:spTree>
    <p:extLst>
      <p:ext uri="{BB962C8B-B14F-4D97-AF65-F5344CB8AC3E}">
        <p14:creationId xmlns:p14="http://schemas.microsoft.com/office/powerpoint/2010/main" val="288961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Alcohol, “Social Drinking,” and the Christian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last lesson in this series gave time to answering appeals to various passages in the New Testament to justify social drinking. There is no passage in the Bible which can be used to authorize “social,” or moderate drinking of alcoholic beverages.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searching of scripture for the validation of “social drinking” is vain.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honest individual searching scripture to determine the Bible’s teaching about alcohol will be convinced of the prohibition of it.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What does the Bible say about alcohol, and the Christian?</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Drunkenness – a matter of degree.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9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Drunkenness – a matter of degree.</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Argument:</a:t>
            </a:r>
            <a:r>
              <a:rPr lang="en-US" dirty="0">
                <a:latin typeface="Calibri" panose="020F0502020204030204" pitchFamily="34" charset="0"/>
                <a:ea typeface="Calibri" panose="020F0502020204030204" pitchFamily="34" charset="0"/>
                <a:cs typeface="Times New Roman" panose="02020603050405020304" pitchFamily="18" charset="0"/>
              </a:rPr>
              <a:t> The Bible condemns drunkenness, but it does not condemn moderate drinking.</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Assumption: </a:t>
            </a:r>
            <a:r>
              <a:rPr lang="en-US" dirty="0">
                <a:latin typeface="Calibri" panose="020F0502020204030204" pitchFamily="34" charset="0"/>
                <a:ea typeface="Calibri" panose="020F0502020204030204" pitchFamily="34" charset="0"/>
                <a:cs typeface="Times New Roman" panose="02020603050405020304" pitchFamily="18" charset="0"/>
              </a:rPr>
              <a:t>Drunkenness is a single stage reached. Drinking in moderation is not drunkenness. (However, if this is the case, then at what point is a person who was “not drunk” after beginning to drink is made “drunk?”)</a:t>
            </a:r>
          </a:p>
          <a:p>
            <a:pPr marL="45720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Drunkenness is a process with matters of degree.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Secular Proof</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a:t>
            </a:r>
            <a:r>
              <a:rPr lang="en-US" dirty="0">
                <a:latin typeface="Calibri" panose="020F0502020204030204" pitchFamily="34" charset="0"/>
                <a:ea typeface="Calibri" panose="020F0502020204030204" pitchFamily="34" charset="0"/>
                <a:cs typeface="Times New Roman" panose="02020603050405020304" pitchFamily="18" charset="0"/>
              </a:rPr>
              <a:t> – having the faculties impaired by alcohol. (Webster’s)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simply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Intoxication</a:t>
            </a:r>
            <a:r>
              <a:rPr lang="en-US" dirty="0">
                <a:latin typeface="Calibri" panose="020F0502020204030204" pitchFamily="34" charset="0"/>
                <a:ea typeface="Calibri" panose="020F0502020204030204" pitchFamily="34" charset="0"/>
                <a:cs typeface="Times New Roman" panose="02020603050405020304" pitchFamily="18" charset="0"/>
              </a:rPr>
              <a:t> – the condition of having physical or mental control markedly diminished by the effects of alcohol or drugs. (Webster’s)</a:t>
            </a: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In other words, drunkenness, or intoxication BEGINS (it is a process, a matter of degree, not a state) when there is enough alcohol in the blood to affect and impair physical and/or mental control.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not a state, but a matter of degree (a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 noted toxicologist – “The higher nerve functions of the forebrain, such as reasoning, judgment, and social restraint are impaired by very low concentrations of alcohol in the blood.” (</a:t>
            </a:r>
            <a:r>
              <a:rPr lang="en-US" i="1" dirty="0" err="1">
                <a:latin typeface="Calibri" panose="020F0502020204030204" pitchFamily="34" charset="0"/>
                <a:ea typeface="Calibri" panose="020F0502020204030204" pitchFamily="34" charset="0"/>
                <a:cs typeface="Times New Roman" panose="02020603050405020304" pitchFamily="18" charset="0"/>
              </a:rPr>
              <a:t>Encyclopaedia</a:t>
            </a:r>
            <a:r>
              <a:rPr lang="en-US" i="1" dirty="0">
                <a:latin typeface="Calibri" panose="020F0502020204030204" pitchFamily="34" charset="0"/>
                <a:ea typeface="Calibri" panose="020F0502020204030204" pitchFamily="34" charset="0"/>
                <a:cs typeface="Times New Roman" panose="02020603050405020304" pitchFamily="18" charset="0"/>
              </a:rPr>
              <a:t> Britannica</a:t>
            </a:r>
            <a:r>
              <a:rPr lang="en-US" dirty="0">
                <a:latin typeface="Calibri" panose="020F0502020204030204" pitchFamily="34" charset="0"/>
                <a:ea typeface="Calibri" panose="020F0502020204030204" pitchFamily="34" charset="0"/>
                <a:cs typeface="Times New Roman" panose="02020603050405020304" pitchFamily="18" charset="0"/>
              </a:rPr>
              <a:t>, 1959 ed., </a:t>
            </a:r>
            <a:r>
              <a:rPr lang="en-US" dirty="0" err="1">
                <a:latin typeface="Calibri" panose="020F0502020204030204" pitchFamily="34" charset="0"/>
                <a:ea typeface="Calibri" panose="020F0502020204030204" pitchFamily="34" charset="0"/>
                <a:cs typeface="Times New Roman" panose="02020603050405020304" pitchFamily="18" charset="0"/>
              </a:rPr>
              <a:t>s.v</a:t>
            </a:r>
            <a:r>
              <a:rPr lang="en-US" dirty="0">
                <a:latin typeface="Calibri" panose="020F0502020204030204" pitchFamily="34" charset="0"/>
                <a:ea typeface="Calibri" panose="020F0502020204030204" pitchFamily="34" charset="0"/>
                <a:cs typeface="Times New Roman" panose="02020603050405020304" pitchFamily="18" charset="0"/>
              </a:rPr>
              <a:t>. “Drunkenness,” by Clarence </a:t>
            </a:r>
            <a:r>
              <a:rPr lang="en-US" dirty="0" err="1">
                <a:latin typeface="Calibri" panose="020F0502020204030204" pitchFamily="34" charset="0"/>
                <a:ea typeface="Calibri" panose="020F0502020204030204" pitchFamily="34" charset="0"/>
                <a:cs typeface="Times New Roman" panose="02020603050405020304" pitchFamily="18" charset="0"/>
              </a:rPr>
              <a:t>Weinert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Muehlberger</a:t>
            </a:r>
            <a:r>
              <a:rPr lang="en-US" dirty="0">
                <a:latin typeface="Calibri" panose="020F0502020204030204" pitchFamily="34" charset="0"/>
                <a:ea typeface="Calibri" panose="020F0502020204030204" pitchFamily="34" charset="0"/>
                <a:cs typeface="Times New Roman" panose="02020603050405020304" pitchFamily="18" charset="0"/>
              </a:rPr>
              <a:t>, p. 683)</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Dr. Rolla N. </a:t>
            </a:r>
            <a:r>
              <a:rPr lang="en-US" dirty="0" err="1">
                <a:latin typeface="Calibri" panose="020F0502020204030204" pitchFamily="34" charset="0"/>
                <a:ea typeface="Calibri" panose="020F0502020204030204" pitchFamily="34" charset="0"/>
                <a:cs typeface="Times New Roman" panose="02020603050405020304" pitchFamily="18" charset="0"/>
              </a:rPr>
              <a:t>Harger</a:t>
            </a:r>
            <a:r>
              <a:rPr lang="en-US" dirty="0">
                <a:latin typeface="Calibri" panose="020F0502020204030204" pitchFamily="34" charset="0"/>
                <a:ea typeface="Calibri" panose="020F0502020204030204" pitchFamily="34" charset="0"/>
                <a:cs typeface="Times New Roman" panose="02020603050405020304" pitchFamily="18" charset="0"/>
              </a:rPr>
              <a:t> – “Within two or three minutes after a few sips of whiskey or beer are swallowed, alcohol can be detected in the blood.” (Rolla N. </a:t>
            </a:r>
            <a:r>
              <a:rPr lang="en-US" dirty="0" err="1">
                <a:latin typeface="Calibri" panose="020F0502020204030204" pitchFamily="34" charset="0"/>
                <a:ea typeface="Calibri" panose="020F0502020204030204" pitchFamily="34" charset="0"/>
                <a:cs typeface="Times New Roman" panose="02020603050405020304" pitchFamily="18" charset="0"/>
              </a:rPr>
              <a:t>Harger</a:t>
            </a:r>
            <a:r>
              <a:rPr lang="en-US" dirty="0">
                <a:latin typeface="Calibri" panose="020F0502020204030204" pitchFamily="34" charset="0"/>
                <a:ea typeface="Calibri" panose="020F0502020204030204" pitchFamily="34" charset="0"/>
                <a:cs typeface="Times New Roman" panose="02020603050405020304" pitchFamily="18" charset="0"/>
              </a:rPr>
              <a:t>, “The Sojourn of Alcohol in the Body,” in </a:t>
            </a:r>
            <a:r>
              <a:rPr lang="en-US" i="1" dirty="0">
                <a:latin typeface="Calibri" panose="020F0502020204030204" pitchFamily="34" charset="0"/>
                <a:ea typeface="Calibri" panose="020F0502020204030204" pitchFamily="34" charset="0"/>
                <a:cs typeface="Times New Roman" panose="02020603050405020304" pitchFamily="18" charset="0"/>
              </a:rPr>
              <a:t>Alcohol Education for Classroom and Community</a:t>
            </a:r>
            <a:r>
              <a:rPr lang="en-US" dirty="0">
                <a:latin typeface="Calibri" panose="020F0502020204030204" pitchFamily="34" charset="0"/>
                <a:ea typeface="Calibri" panose="020F0502020204030204" pitchFamily="34" charset="0"/>
                <a:cs typeface="Times New Roman" panose="02020603050405020304" pitchFamily="18" charset="0"/>
              </a:rPr>
              <a:t>, ed. Raymond Gerald McCarthy (New York: McGraw Hill Book Co., 1964), p. 79)</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Dr. Donald L. Gerard – “There is a general sequence of events which commonly occurs when a sober person begins to drink alcoholic beverages. These events are expressions of the degree to which a person has lost control over his speech, emotional expression, and motor behavior. The rate at which this effect takes place is related to the quantity of alcohol ingested, to the rapidity of absorption, and to the body weight of the drinker. With the first few ‘social’ drinks, the individual’s judgment and inhibitions are affected.” (Donald L. Gerard, “Intoxication and Addiction,” in </a:t>
            </a:r>
            <a:r>
              <a:rPr lang="en-US" i="1" dirty="0">
                <a:latin typeface="Calibri" panose="020F0502020204030204" pitchFamily="34" charset="0"/>
                <a:ea typeface="Calibri" panose="020F0502020204030204" pitchFamily="34" charset="0"/>
                <a:cs typeface="Times New Roman" panose="02020603050405020304" pitchFamily="18" charset="0"/>
              </a:rPr>
              <a:t>Drinking and Intoxication</a:t>
            </a:r>
            <a:r>
              <a:rPr lang="en-US" dirty="0">
                <a:latin typeface="Calibri" panose="020F0502020204030204" pitchFamily="34" charset="0"/>
                <a:ea typeface="Calibri" panose="020F0502020204030204" pitchFamily="34" charset="0"/>
                <a:cs typeface="Times New Roman" panose="02020603050405020304" pitchFamily="18" charset="0"/>
              </a:rPr>
              <a:t>, ed. Raymond Gerald McCarthy (Glencoe, Illinois: Free Press, 1959), p. 27)</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Moderate drinking = moderate intoxication</a:t>
            </a:r>
            <a:r>
              <a:rPr lang="en-US" dirty="0">
                <a:latin typeface="Calibri" panose="020F0502020204030204" pitchFamily="34" charset="0"/>
                <a:ea typeface="Calibri" panose="020F0502020204030204" pitchFamily="34" charset="0"/>
                <a:cs typeface="Times New Roman" panose="02020603050405020304" pitchFamily="18" charset="0"/>
              </a:rPr>
              <a:t> (alcohol – intoxicating beverage).</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Scriptural Proof</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3</a:t>
            </a:fld>
            <a:endParaRPr lang="en-US"/>
          </a:p>
        </p:txBody>
      </p:sp>
    </p:spTree>
    <p:extLst>
      <p:ext uri="{BB962C8B-B14F-4D97-AF65-F5344CB8AC3E}">
        <p14:creationId xmlns:p14="http://schemas.microsoft.com/office/powerpoint/2010/main" val="6279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Scriptural Proof</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5:21</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drunkenness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an intoxicant, i.e. (by implication) intoxication.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word does not specify as to the degree of intoxication, although context may suggest a degree of intoxication.</a:t>
            </a:r>
          </a:p>
          <a:p>
            <a:pPr marL="1143000" marR="0" lvl="2" indent="-228600">
              <a:lnSpc>
                <a:spcPct val="107000"/>
              </a:lnSpc>
              <a:spcBef>
                <a:spcPts val="0"/>
              </a:spcBef>
              <a:spcAft>
                <a:spcPts val="0"/>
              </a:spcAft>
              <a:buFont typeface="+mj-lt"/>
              <a:buAutoNum type="romanLcPeriod"/>
            </a:pPr>
            <a:r>
              <a:rPr lang="en-US" b="1" u="sng" dirty="0">
                <a:latin typeface="Calibri" panose="020F0502020204030204" pitchFamily="34" charset="0"/>
                <a:ea typeface="Calibri" panose="020F0502020204030204" pitchFamily="34" charset="0"/>
                <a:cs typeface="Times New Roman" panose="02020603050405020304" pitchFamily="18" charset="0"/>
              </a:rPr>
              <a:t>Any degree of intoxication is drunkenness</a:t>
            </a:r>
            <a:r>
              <a:rPr lang="en-US" b="1" dirty="0">
                <a:latin typeface="Calibri" panose="020F0502020204030204" pitchFamily="34" charset="0"/>
                <a:ea typeface="Calibri" panose="020F0502020204030204" pitchFamily="34" charset="0"/>
                <a:cs typeface="Times New Roman" panose="02020603050405020304" pitchFamily="18" charset="0"/>
              </a:rPr>
              <a:t> – is sinful –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“those who practice such things will not inherit the kingdom of God” (v. 21b).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5:18</a:t>
            </a:r>
            <a:r>
              <a:rPr lang="en-US" dirty="0">
                <a:latin typeface="Calibri" panose="020F0502020204030204" pitchFamily="34" charset="0"/>
                <a:ea typeface="Calibri" panose="020F0502020204030204" pitchFamily="34" charset="0"/>
                <a:cs typeface="Times New Roman" panose="02020603050405020304" pitchFamily="18" charset="0"/>
              </a:rPr>
              <a:t> – It says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be drunk,”</a:t>
            </a:r>
            <a:r>
              <a:rPr lang="en-US" dirty="0">
                <a:latin typeface="Calibri" panose="020F0502020204030204" pitchFamily="34" charset="0"/>
                <a:ea typeface="Calibri" panose="020F0502020204030204" pitchFamily="34" charset="0"/>
                <a:cs typeface="Times New Roman" panose="02020603050405020304" pitchFamily="18" charset="0"/>
              </a:rPr>
              <a:t> thus, does not condemn moderate drinking? (</a:t>
            </a:r>
            <a:r>
              <a:rPr lang="en-US" i="1" dirty="0">
                <a:latin typeface="Calibri" panose="020F0502020204030204" pitchFamily="34" charset="0"/>
                <a:ea typeface="Calibri" panose="020F0502020204030204" pitchFamily="34" charset="0"/>
                <a:cs typeface="Times New Roman" panose="02020603050405020304" pitchFamily="18" charset="0"/>
              </a:rPr>
              <a:t>NOTE: Condemnation of excess does not authorize moderation.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methusko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signifies to make drunk, or to grow drunk (an inceptive verb, marking the process of the state expressed in “</a:t>
            </a:r>
            <a:r>
              <a:rPr lang="en-US" i="1" dirty="0" err="1">
                <a:latin typeface="Calibri" panose="020F0502020204030204" pitchFamily="34" charset="0"/>
                <a:ea typeface="Calibri" panose="020F0502020204030204" pitchFamily="34" charset="0"/>
                <a:cs typeface="Times New Roman" panose="02020603050405020304" pitchFamily="18" charset="0"/>
              </a:rPr>
              <a:t>methuo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be drunk with wine”), to become intoxicated. (Vine) (The beginning of the process of drunkenness.)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 is intoxication, and the Bible says it is sin.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5:18</a:t>
            </a:r>
            <a:r>
              <a:rPr lang="en-US" b="1" dirty="0">
                <a:latin typeface="Calibri" panose="020F0502020204030204" pitchFamily="34" charset="0"/>
                <a:ea typeface="Calibri" panose="020F0502020204030204" pitchFamily="34" charset="0"/>
                <a:cs typeface="Times New Roman" panose="02020603050405020304" pitchFamily="18" charset="0"/>
              </a:rPr>
              <a:t> says not to begin the process of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wine, in which is dissipation”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asōtia</a:t>
            </a:r>
            <a:r>
              <a:rPr lang="en-US" dirty="0">
                <a:latin typeface="Calibri" panose="020F0502020204030204" pitchFamily="34" charset="0"/>
                <a:ea typeface="Calibri" panose="020F0502020204030204" pitchFamily="34" charset="0"/>
                <a:cs typeface="Times New Roman" panose="02020603050405020304" pitchFamily="18" charset="0"/>
              </a:rPr>
              <a:t> – denotes "prodigality, profligacy, riot" (from </a:t>
            </a:r>
            <a:r>
              <a:rPr lang="en-US" b="1" i="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negative, and </a:t>
            </a:r>
            <a:r>
              <a:rPr lang="en-US" b="1" i="1" dirty="0" err="1">
                <a:latin typeface="Calibri" panose="020F0502020204030204" pitchFamily="34" charset="0"/>
                <a:ea typeface="Calibri" panose="020F0502020204030204" pitchFamily="34" charset="0"/>
                <a:cs typeface="Times New Roman" panose="02020603050405020304" pitchFamily="18" charset="0"/>
              </a:rPr>
              <a:t>sozo</a:t>
            </a:r>
            <a:r>
              <a:rPr lang="en-US" dirty="0">
                <a:latin typeface="Calibri" panose="020F0502020204030204" pitchFamily="34" charset="0"/>
                <a:ea typeface="Calibri" panose="020F0502020204030204" pitchFamily="34" charset="0"/>
                <a:cs typeface="Times New Roman" panose="02020603050405020304" pitchFamily="18" charset="0"/>
              </a:rPr>
              <a:t>, "to save") (Vine)</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“excess” (KJV)</a:t>
            </a:r>
            <a:r>
              <a:rPr lang="en-US" dirty="0">
                <a:latin typeface="Calibri" panose="020F0502020204030204" pitchFamily="34" charset="0"/>
                <a:ea typeface="Calibri" panose="020F0502020204030204" pitchFamily="34" charset="0"/>
                <a:cs typeface="Times New Roman" panose="02020603050405020304" pitchFamily="18" charset="0"/>
              </a:rPr>
              <a:t> – reference to results from wine, not quantity of wine.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Results?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asōtia</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unsavedness</a:t>
            </a:r>
            <a:r>
              <a:rPr lang="en-US" dirty="0">
                <a:latin typeface="Calibri" panose="020F0502020204030204" pitchFamily="34" charset="0"/>
                <a:ea typeface="Calibri" panose="020F0502020204030204" pitchFamily="34" charset="0"/>
                <a:cs typeface="Times New Roman" panose="02020603050405020304" pitchFamily="18" charset="0"/>
              </a:rPr>
              <a:t> – drinking wine leads to a dissolute, immoral life.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 much so that Paul says that DISSIPATION IS IN THE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wine, IN WHICH is dissipation.”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To suggest that moderate drinking of such a beverage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a:t>
            </a:r>
            <a:r>
              <a:rPr lang="en-US" i="1" dirty="0">
                <a:latin typeface="Calibri" panose="020F0502020204030204" pitchFamily="34" charset="0"/>
                <a:ea typeface="Calibri" panose="020F0502020204030204" pitchFamily="34" charset="0"/>
                <a:cs typeface="Times New Roman" panose="02020603050405020304" pitchFamily="18" charset="0"/>
              </a:rPr>
              <a:t> is to contradict the context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11-14)</a:t>
            </a:r>
            <a:r>
              <a:rPr lang="en-US" dirty="0">
                <a:latin typeface="Calibri" panose="020F0502020204030204" pitchFamily="34" charset="0"/>
                <a:ea typeface="Calibri" panose="020F0502020204030204" pitchFamily="34" charset="0"/>
                <a:cs typeface="Times New Roman" panose="02020603050405020304" pitchFamily="18" charset="0"/>
              </a:rPr>
              <a:t> – No fellowship with darkness! Awake from moral and spiritual sleep to the light!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Moderate drinking = moderation in dissipation, or DARKNESS.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Bible condemns the first sip of alcoholic beverage because of what it leads to. It must start somewhere, and God naturally condemns even the start.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Degrees of Drunkenness Condemned (From the least, to the greatest.)</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4</a:t>
            </a:fld>
            <a:endParaRPr lang="en-US"/>
          </a:p>
        </p:txBody>
      </p:sp>
    </p:spTree>
    <p:extLst>
      <p:ext uri="{BB962C8B-B14F-4D97-AF65-F5344CB8AC3E}">
        <p14:creationId xmlns:p14="http://schemas.microsoft.com/office/powerpoint/2010/main" val="213840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Degrees of Drunkenness Condemned (From the least, to the greatest.)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13:13</a:t>
            </a:r>
            <a:r>
              <a:rPr lang="en-US" dirty="0">
                <a:latin typeface="Calibri" panose="020F0502020204030204" pitchFamily="34" charset="0"/>
                <a:ea typeface="Calibri" panose="020F0502020204030204" pitchFamily="34" charset="0"/>
                <a:cs typeface="Times New Roman" panose="02020603050405020304" pitchFamily="18" charset="0"/>
              </a:rPr>
              <a:t> – Walk properly, not in – revelry and drunkenness.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Revelry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dirty="0">
                <a:latin typeface="Calibri" panose="020F0502020204030204" pitchFamily="34" charset="0"/>
                <a:ea typeface="Calibri" panose="020F0502020204030204" pitchFamily="34" charset="0"/>
                <a:cs typeface="Times New Roman" panose="02020603050405020304" pitchFamily="18" charset="0"/>
              </a:rPr>
              <a:t> – "a revel, carousal," the concomitant and consequence of drunkenness. (VINE)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 nocturnal and riotous procession of half drunken and frolicsome fellows who after supper parade through the streets with torches and music in </a:t>
            </a:r>
            <a:r>
              <a:rPr lang="en-US" dirty="0" err="1">
                <a:latin typeface="Calibri" panose="020F0502020204030204" pitchFamily="34" charset="0"/>
                <a:ea typeface="Calibri" panose="020F0502020204030204" pitchFamily="34" charset="0"/>
                <a:cs typeface="Times New Roman" panose="02020603050405020304" pitchFamily="18" charset="0"/>
              </a:rPr>
              <a:t>honour</a:t>
            </a:r>
            <a:r>
              <a:rPr lang="en-US" dirty="0">
                <a:latin typeface="Calibri" panose="020F0502020204030204" pitchFamily="34" charset="0"/>
                <a:ea typeface="Calibri" panose="020F0502020204030204" pitchFamily="34" charset="0"/>
                <a:cs typeface="Times New Roman" panose="02020603050405020304" pitchFamily="18" charset="0"/>
              </a:rPr>
              <a:t> of Bacchus or some other deity, and sing and play before houses of male and female friends; hence used generally of feasts and drinking parties that are protracted till late at night and indulge in revelry.” (THAYER)</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“half drunken” “drinking parties…protracted till late”</a:t>
            </a:r>
            <a:r>
              <a:rPr lang="en-US" dirty="0">
                <a:latin typeface="Calibri" panose="020F0502020204030204" pitchFamily="34" charset="0"/>
                <a:ea typeface="Calibri" panose="020F0502020204030204" pitchFamily="34" charset="0"/>
                <a:cs typeface="Times New Roman" panose="02020603050405020304" pitchFamily="18" charset="0"/>
              </a:rPr>
              <a:t> – Not the most extreme degree of drunkenness to the total loss of control.</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Inebriated enough to feel in control, but with enough lowering of the inhibitions to participate in revelry.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intoxication; drunkenness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pretty well drunk.” (LIDDELL-SCOTT)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“stronger, and expressing a worse excess.” (R.C. TRENCH)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Cause and Effect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(lesser) leads to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(greater) insofar as the degree of drunkenness goes, and that which accompanies the drunkenness (revelry).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Both include intoxication, but to a different degree.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BOTH the </a:t>
            </a:r>
            <a:r>
              <a:rPr lang="en-US" b="1" u="sng" dirty="0">
                <a:latin typeface="Calibri" panose="020F0502020204030204" pitchFamily="34" charset="0"/>
                <a:ea typeface="Calibri" panose="020F0502020204030204" pitchFamily="34" charset="0"/>
                <a:cs typeface="Times New Roman" panose="02020603050405020304" pitchFamily="18" charset="0"/>
              </a:rPr>
              <a:t>lesser degree</a:t>
            </a:r>
            <a:r>
              <a:rPr lang="en-US" b="1" dirty="0">
                <a:latin typeface="Calibri" panose="020F0502020204030204" pitchFamily="34" charset="0"/>
                <a:ea typeface="Calibri" panose="020F0502020204030204" pitchFamily="34" charset="0"/>
                <a:cs typeface="Times New Roman" panose="02020603050405020304" pitchFamily="18" charset="0"/>
              </a:rPr>
              <a:t> AND the </a:t>
            </a:r>
            <a:r>
              <a:rPr lang="en-US" b="1" u="sng" dirty="0">
                <a:latin typeface="Calibri" panose="020F0502020204030204" pitchFamily="34" charset="0"/>
                <a:ea typeface="Calibri" panose="020F0502020204030204" pitchFamily="34" charset="0"/>
                <a:cs typeface="Times New Roman" panose="02020603050405020304" pitchFamily="18" charset="0"/>
              </a:rPr>
              <a:t>greater degree </a:t>
            </a:r>
            <a:r>
              <a:rPr lang="en-US" b="1" dirty="0">
                <a:latin typeface="Calibri" panose="020F0502020204030204" pitchFamily="34" charset="0"/>
                <a:ea typeface="Calibri" panose="020F0502020204030204" pitchFamily="34" charset="0"/>
                <a:cs typeface="Times New Roman" panose="02020603050405020304" pitchFamily="18" charset="0"/>
              </a:rPr>
              <a:t>is condemned.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11, 12, 14)</a:t>
            </a:r>
            <a:r>
              <a:rPr lang="en-US" dirty="0">
                <a:latin typeface="Calibri" panose="020F0502020204030204" pitchFamily="34" charset="0"/>
                <a:ea typeface="Calibri" panose="020F0502020204030204" pitchFamily="34" charset="0"/>
                <a:cs typeface="Times New Roman" panose="02020603050405020304" pitchFamily="18" charset="0"/>
              </a:rPr>
              <a:t> – Salvation is near, so cast off works of darkness (revelry and drunkenness), MAKE NO PROVISION FOR THE FLESH.</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Alcohol naturally makes provision for the flesh</a:t>
            </a:r>
            <a:r>
              <a:rPr lang="en-US" dirty="0">
                <a:latin typeface="Calibri" panose="020F0502020204030204" pitchFamily="34" charset="0"/>
                <a:ea typeface="Calibri" panose="020F0502020204030204" pitchFamily="34" charset="0"/>
                <a:cs typeface="Times New Roman" panose="02020603050405020304" pitchFamily="18" charset="0"/>
              </a:rPr>
              <a:t> – remember,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4:3</a:t>
            </a:r>
            <a:r>
              <a:rPr lang="en-US" dirty="0">
                <a:latin typeface="Calibri" panose="020F0502020204030204" pitchFamily="34" charset="0"/>
                <a:ea typeface="Calibri" panose="020F0502020204030204" pitchFamily="34" charset="0"/>
                <a:cs typeface="Times New Roman" panose="02020603050405020304" pitchFamily="18" charset="0"/>
              </a:rPr>
              <a:t> – lusts of men/will of the gentiles – drunkenness, revelries, drinking parties.</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5</a:t>
            </a:fld>
            <a:endParaRPr lang="en-US"/>
          </a:p>
        </p:txBody>
      </p:sp>
    </p:spTree>
    <p:extLst>
      <p:ext uri="{BB962C8B-B14F-4D97-AF65-F5344CB8AC3E}">
        <p14:creationId xmlns:p14="http://schemas.microsoft.com/office/powerpoint/2010/main" val="366173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4:3</a:t>
            </a:r>
            <a:r>
              <a:rPr lang="en-US" dirty="0">
                <a:latin typeface="Calibri" panose="020F0502020204030204" pitchFamily="34" charset="0"/>
                <a:ea typeface="Calibri" panose="020F0502020204030204" pitchFamily="34" charset="0"/>
                <a:cs typeface="Times New Roman" panose="02020603050405020304" pitchFamily="18" charset="0"/>
              </a:rPr>
              <a:t> – lusts of men/will of the gentiles – drunkenness, revelries, drinking parties.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trio of words dealing with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Drunkenness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oinophlygia</a:t>
            </a:r>
            <a:r>
              <a:rPr lang="en-US" dirty="0">
                <a:latin typeface="Calibri" panose="020F0502020204030204" pitchFamily="34" charset="0"/>
                <a:ea typeface="Calibri" panose="020F0502020204030204" pitchFamily="34" charset="0"/>
                <a:cs typeface="Times New Roman" panose="02020603050405020304" pitchFamily="18" charset="0"/>
              </a:rPr>
              <a:t> – an overflow of wine.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marks a step in advance of </a:t>
            </a:r>
            <a:r>
              <a:rPr lang="en-US" i="1" dirty="0" err="1">
                <a:latin typeface="Calibri" panose="020F0502020204030204" pitchFamily="34" charset="0"/>
                <a:ea typeface="Calibri" panose="020F0502020204030204" pitchFamily="34" charset="0"/>
                <a:cs typeface="Times New Roman" panose="02020603050405020304" pitchFamily="18" charset="0"/>
              </a:rPr>
              <a:t>methe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be pretty well drunk).” (TRENCH)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Aristotle used the word to describe such an overflow of wine which would cause permanent harm to the body. (Aristotle, </a:t>
            </a:r>
            <a:r>
              <a:rPr lang="en-US" i="1" dirty="0">
                <a:latin typeface="Calibri" panose="020F0502020204030204" pitchFamily="34" charset="0"/>
                <a:ea typeface="Calibri" panose="020F0502020204030204" pitchFamily="34" charset="0"/>
                <a:cs typeface="Times New Roman" panose="02020603050405020304" pitchFamily="18" charset="0"/>
              </a:rPr>
              <a:t>Eth. Nic.</a:t>
            </a:r>
            <a:r>
              <a:rPr lang="en-US" dirty="0">
                <a:latin typeface="Calibri" panose="020F0502020204030204" pitchFamily="34" charset="0"/>
                <a:ea typeface="Calibri" panose="020F0502020204030204" pitchFamily="34" charset="0"/>
                <a:cs typeface="Times New Roman" panose="02020603050405020304" pitchFamily="18" charset="0"/>
              </a:rPr>
              <a:t> iii. 5. 15)</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Greatest form of intoxication in this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Revelries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kōmos</a:t>
            </a:r>
            <a:r>
              <a:rPr lang="en-US" dirty="0">
                <a:latin typeface="Calibri" panose="020F0502020204030204" pitchFamily="34" charset="0"/>
                <a:ea typeface="Calibri" panose="020F0502020204030204" pitchFamily="34" charset="0"/>
                <a:cs typeface="Times New Roman" panose="02020603050405020304" pitchFamily="18" charset="0"/>
              </a:rPr>
              <a:t> – as defined before. Used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13:13</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5:21</a:t>
            </a:r>
            <a:r>
              <a:rPr lang="en-US" dirty="0">
                <a:latin typeface="Calibri" panose="020F0502020204030204" pitchFamily="34" charset="0"/>
                <a:ea typeface="Calibri" panose="020F0502020204030204" pitchFamily="34" charset="0"/>
                <a:cs typeface="Times New Roman" panose="02020603050405020304" pitchFamily="18" charset="0"/>
              </a:rPr>
              <a:t> – revelry.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 the lowest level of intoxication.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Still a lower level to come.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Drinking parties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potos</a:t>
            </a:r>
            <a:r>
              <a:rPr lang="en-US" dirty="0">
                <a:latin typeface="Calibri" panose="020F0502020204030204" pitchFamily="34" charset="0"/>
                <a:ea typeface="Calibri" panose="020F0502020204030204" pitchFamily="34" charset="0"/>
                <a:cs typeface="Times New Roman" panose="02020603050405020304" pitchFamily="18" charset="0"/>
              </a:rPr>
              <a:t> – a drinking. (VINE; STRONG;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drinking bout, the banquet, the symposium, not of necessity excessive…, but giving opportunity for excess.” (R.C. TRENCH)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means properly drinking; an act of drinking; then a drinking bout; drinking together.” (Albert Barnes’ Notes on the Bible, 1 Peter 4:3)</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Lowest degree of intoxication in this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THIS IS THE CONCEPT OF “SOCIAL DRINKING,” AND IT IS CONDEMNED AS SIN! – Simply drinking intoxicating beverage.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 4-5)</a:t>
            </a:r>
            <a:r>
              <a:rPr lang="en-US" dirty="0">
                <a:latin typeface="Calibri" panose="020F0502020204030204" pitchFamily="34" charset="0"/>
                <a:ea typeface="Calibri" panose="020F0502020204030204" pitchFamily="34" charset="0"/>
                <a:cs typeface="Times New Roman" panose="02020603050405020304" pitchFamily="18" charset="0"/>
              </a:rPr>
              <a:t> – The list includes sins, the will of the Gentiles, and things which men will be judged for doing.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NOTE: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“flood of dissipation”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Bible shows that drunkenness is a process, and any degree of it (any degree of intoxication) is sinful.</a:t>
            </a:r>
            <a:r>
              <a:rPr lang="en-US" dirty="0">
                <a:latin typeface="Calibri" panose="020F0502020204030204" pitchFamily="34" charset="0"/>
                <a:ea typeface="Calibri" panose="020F0502020204030204" pitchFamily="34" charset="0"/>
                <a:cs typeface="Times New Roman" panose="02020603050405020304" pitchFamily="18" charset="0"/>
              </a:rPr>
              <a:t> This can be understood with regard to the nature of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Such drink, even in “moderation,” affects the mind.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leads to excess, and immorality.</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This jeopardizes the fundamental principles of being a Christian. </a:t>
            </a:r>
            <a:r>
              <a:rPr lang="en-US" b="1"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the Christian</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6</a:t>
            </a:fld>
            <a:endParaRPr lang="en-US"/>
          </a:p>
        </p:txBody>
      </p:sp>
    </p:spTree>
    <p:extLst>
      <p:ext uri="{BB962C8B-B14F-4D97-AF65-F5344CB8AC3E}">
        <p14:creationId xmlns:p14="http://schemas.microsoft.com/office/powerpoint/2010/main" val="150864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the Christian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Sobriety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1:13-14</a:t>
            </a:r>
            <a:r>
              <a:rPr lang="en-US" dirty="0">
                <a:latin typeface="Calibri" panose="020F0502020204030204" pitchFamily="34" charset="0"/>
                <a:ea typeface="Calibri" panose="020F0502020204030204" pitchFamily="34" charset="0"/>
                <a:cs typeface="Times New Roman" panose="02020603050405020304" pitchFamily="18" charset="0"/>
              </a:rPr>
              <a:t> – Christians are called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an absolute necessity for living as God has called for us to live.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is the decisive action of mind to do as God requires, thus being ready to do so, and </a:t>
            </a:r>
            <a:r>
              <a:rPr lang="en-US" b="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is the necessary constant state in which a Christian must be to accomplish what is set out to do.</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14)</a:t>
            </a:r>
            <a:r>
              <a:rPr lang="en-US" dirty="0">
                <a:latin typeface="Calibri" panose="020F0502020204030204" pitchFamily="34" charset="0"/>
                <a:ea typeface="Calibri" panose="020F0502020204030204" pitchFamily="34" charset="0"/>
                <a:cs typeface="Times New Roman" panose="02020603050405020304" pitchFamily="18" charset="0"/>
              </a:rPr>
              <a:t> – In order to be obedient, and abstinent from sin, the Christian must be “sober.”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Sobriety in two forms: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Physical sobriety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 to abstain from wine.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free from the influence of intoxicants” (VINE)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be sober, drink no wine” (LIDDELL-SCOTT)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Mental sobriety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sōphrōn</a:t>
            </a:r>
            <a:r>
              <a:rPr lang="en-US" dirty="0">
                <a:latin typeface="Calibri" panose="020F0502020204030204" pitchFamily="34" charset="0"/>
                <a:ea typeface="Calibri" panose="020F0502020204030204" pitchFamily="34" charset="0"/>
                <a:cs typeface="Times New Roman" panose="02020603050405020304" pitchFamily="18" charset="0"/>
              </a:rPr>
              <a:t> – safe in mind, i.e. self-controlled. (STRONG)</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(1) of a sound mind, sane, in one's senses; (2) curbing one's desires and impulses, self-controlled, temperate. (THAYER)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Sobriety is that “habitual inner self-government, with its constant rein on all the passions and desires, which would hinder the temptation to [fulfilling the passions and desires] from arising.” (Richard </a:t>
            </a:r>
            <a:r>
              <a:rPr lang="en-US" dirty="0" err="1">
                <a:latin typeface="Calibri" panose="020F0502020204030204" pitchFamily="34" charset="0"/>
                <a:ea typeface="Calibri" panose="020F0502020204030204" pitchFamily="34" charset="0"/>
                <a:cs typeface="Times New Roman" panose="02020603050405020304" pitchFamily="18" charset="0"/>
              </a:rPr>
              <a:t>Chenevix</a:t>
            </a:r>
            <a:r>
              <a:rPr lang="en-US" dirty="0">
                <a:latin typeface="Calibri" panose="020F0502020204030204" pitchFamily="34" charset="0"/>
                <a:ea typeface="Calibri" panose="020F0502020204030204" pitchFamily="34" charset="0"/>
                <a:cs typeface="Times New Roman" panose="02020603050405020304" pitchFamily="18" charset="0"/>
              </a:rPr>
              <a:t> Trench, </a:t>
            </a:r>
            <a:r>
              <a:rPr lang="en-US" i="1" dirty="0">
                <a:latin typeface="Calibri" panose="020F0502020204030204" pitchFamily="34" charset="0"/>
                <a:ea typeface="Calibri" panose="020F0502020204030204" pitchFamily="34" charset="0"/>
                <a:cs typeface="Times New Roman" panose="02020603050405020304" pitchFamily="18" charset="0"/>
              </a:rPr>
              <a:t>Synonyms of the New Testament</a:t>
            </a:r>
            <a:r>
              <a:rPr lang="en-US" dirty="0">
                <a:latin typeface="Calibri" panose="020F0502020204030204" pitchFamily="34" charset="0"/>
                <a:ea typeface="Calibri" panose="020F0502020204030204" pitchFamily="34" charset="0"/>
                <a:cs typeface="Times New Roman" panose="02020603050405020304" pitchFamily="18" charset="0"/>
              </a:rPr>
              <a:t>, p. 68.)</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 synonyms, but often used interchangeably.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Physical sobriety (abstinence from alcohol) = foundation to mental sobriety.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Mental sobriety cannot occur if there is not physical sobriety.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Uses of both: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3:2</a:t>
            </a:r>
            <a:r>
              <a:rPr lang="en-US" dirty="0">
                <a:latin typeface="Calibri" panose="020F0502020204030204" pitchFamily="34" charset="0"/>
                <a:ea typeface="Calibri" panose="020F0502020204030204" pitchFamily="34" charset="0"/>
                <a:cs typeface="Times New Roman" panose="02020603050405020304" pitchFamily="18" charset="0"/>
              </a:rPr>
              <a:t> – qualifications of elders.</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“temperate”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nēphalios</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abstaining from wine (THAYER). (</a:t>
            </a:r>
            <a:r>
              <a:rPr lang="en-US" b="1" dirty="0">
                <a:latin typeface="Calibri" panose="020F0502020204030204" pitchFamily="34" charset="0"/>
                <a:ea typeface="Calibri" panose="020F0502020204030204" pitchFamily="34" charset="0"/>
                <a:cs typeface="Times New Roman" panose="02020603050405020304" pitchFamily="18" charset="0"/>
              </a:rPr>
              <a:t>Positive qualification paralleled with negative qualification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“sober-minded”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sōphrōn</a:t>
            </a:r>
            <a:r>
              <a:rPr lang="en-US" dirty="0">
                <a:latin typeface="Calibri" panose="020F0502020204030204" pitchFamily="34" charset="0"/>
                <a:ea typeface="Calibri" panose="020F0502020204030204" pitchFamily="34" charset="0"/>
                <a:cs typeface="Times New Roman" panose="02020603050405020304" pitchFamily="18" charset="0"/>
              </a:rPr>
              <a:t> – safe in mind, i.e. self-controlled.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An elder is to be “safe in mind, i.e. self-controlled,” but in order to be such he must first be “abstaining from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5:8</a:t>
            </a:r>
            <a:r>
              <a:rPr lang="en-US" dirty="0">
                <a:latin typeface="Calibri" panose="020F0502020204030204" pitchFamily="34" charset="0"/>
                <a:ea typeface="Calibri" panose="020F0502020204030204" pitchFamily="34" charset="0"/>
                <a:cs typeface="Times New Roman" panose="02020603050405020304" pitchFamily="18" charset="0"/>
              </a:rPr>
              <a:t> – Be sober, because the devil wants to devour you.</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“vigilant”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grēgoreuo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to keep awake, i.e. watch. (STRONG) (</a:t>
            </a:r>
            <a:r>
              <a:rPr lang="en-US" i="1" dirty="0">
                <a:latin typeface="Calibri" panose="020F0502020204030204" pitchFamily="34" charset="0"/>
                <a:ea typeface="Calibri" panose="020F0502020204030204" pitchFamily="34" charset="0"/>
                <a:cs typeface="Times New Roman" panose="02020603050405020304" pitchFamily="18" charset="0"/>
              </a:rPr>
              <a:t>Association of mental vigilance with physical abstinence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“sober”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a:latin typeface="Calibri" panose="020F0502020204030204" pitchFamily="34" charset="0"/>
                <a:ea typeface="Calibri" panose="020F0502020204030204" pitchFamily="34" charset="0"/>
                <a:cs typeface="Times New Roman" panose="02020603050405020304" pitchFamily="18" charset="0"/>
              </a:rPr>
              <a:t>nēphō</a:t>
            </a:r>
            <a:r>
              <a:rPr lang="en-US" dirty="0">
                <a:latin typeface="Calibri" panose="020F0502020204030204" pitchFamily="34" charset="0"/>
                <a:ea typeface="Calibri" panose="020F0502020204030204" pitchFamily="34" charset="0"/>
                <a:cs typeface="Times New Roman" panose="02020603050405020304" pitchFamily="18" charset="0"/>
              </a:rPr>
              <a:t> – to abstain from wine. (STRONG)</a:t>
            </a: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a beauty in this verse, and striking apposition between the first and last words, which I think have not been noticed; - Be sober, </a:t>
            </a:r>
            <a:r>
              <a:rPr lang="en-US" b="1" i="1" dirty="0" err="1">
                <a:latin typeface="Calibri" panose="020F0502020204030204" pitchFamily="34" charset="0"/>
                <a:ea typeface="Calibri" panose="020F0502020204030204" pitchFamily="34" charset="0"/>
                <a:cs typeface="Times New Roman" panose="02020603050405020304" pitchFamily="18" charset="0"/>
              </a:rPr>
              <a:t>nepsate</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b="1" i="1" dirty="0">
                <a:latin typeface="Calibri" panose="020F0502020204030204" pitchFamily="34" charset="0"/>
                <a:ea typeface="Calibri" panose="020F0502020204030204" pitchFamily="34" charset="0"/>
                <a:cs typeface="Times New Roman" panose="02020603050405020304" pitchFamily="18" charset="0"/>
              </a:rPr>
              <a:t>ne</a:t>
            </a:r>
            <a:r>
              <a:rPr lang="en-US" dirty="0">
                <a:latin typeface="Calibri" panose="020F0502020204030204" pitchFamily="34" charset="0"/>
                <a:ea typeface="Calibri" panose="020F0502020204030204" pitchFamily="34" charset="0"/>
                <a:cs typeface="Times New Roman" panose="02020603050405020304" pitchFamily="18" charset="0"/>
              </a:rPr>
              <a:t> not, and </a:t>
            </a:r>
            <a:r>
              <a:rPr lang="en-US" b="1" i="1" dirty="0" err="1">
                <a:latin typeface="Calibri" panose="020F0502020204030204" pitchFamily="34" charset="0"/>
                <a:ea typeface="Calibri" panose="020F0502020204030204" pitchFamily="34" charset="0"/>
                <a:cs typeface="Times New Roman" panose="02020603050405020304" pitchFamily="18" charset="0"/>
              </a:rPr>
              <a:t>piein</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drink – do not swallow down – and the word </a:t>
            </a:r>
            <a:r>
              <a:rPr lang="en-US" b="1" i="1" dirty="0" err="1">
                <a:latin typeface="Calibri" panose="020F0502020204030204" pitchFamily="34" charset="0"/>
                <a:ea typeface="Calibri" panose="020F0502020204030204" pitchFamily="34" charset="0"/>
                <a:cs typeface="Times New Roman" panose="02020603050405020304" pitchFamily="18" charset="0"/>
              </a:rPr>
              <a:t>katapien</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b="1" i="1" dirty="0">
                <a:latin typeface="Calibri" panose="020F0502020204030204" pitchFamily="34" charset="0"/>
                <a:ea typeface="Calibri" panose="020F0502020204030204" pitchFamily="34" charset="0"/>
                <a:cs typeface="Times New Roman" panose="02020603050405020304" pitchFamily="18" charset="0"/>
              </a:rPr>
              <a:t>kata,</a:t>
            </a:r>
            <a:r>
              <a:rPr lang="en-US" dirty="0">
                <a:latin typeface="Calibri" panose="020F0502020204030204" pitchFamily="34" charset="0"/>
                <a:ea typeface="Calibri" panose="020F0502020204030204" pitchFamily="34" charset="0"/>
                <a:cs typeface="Times New Roman" panose="02020603050405020304" pitchFamily="18" charset="0"/>
              </a:rPr>
              <a:t> down, and </a:t>
            </a:r>
            <a:r>
              <a:rPr lang="en-US" b="1" i="1" dirty="0" err="1">
                <a:latin typeface="Calibri" panose="020F0502020204030204" pitchFamily="34" charset="0"/>
                <a:ea typeface="Calibri" panose="020F0502020204030204" pitchFamily="34" charset="0"/>
                <a:cs typeface="Times New Roman" panose="02020603050405020304" pitchFamily="18" charset="0"/>
              </a:rPr>
              <a:t>piein</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drink. If you swallow strong drink down, the devil will swallow you down. Hear this ye drunkards, topers, tipplers, or by whatsoever name ye are known in society, or among your fellow-sinners, strong drink is not only your way to the devil, but the devil’s way into you. Ye are such as the devil particularly may swallow down.” (Adam Clarke (n. 20), vol. 2, p. 869.)</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5:5-10</a:t>
            </a:r>
            <a:r>
              <a:rPr lang="en-US" dirty="0">
                <a:latin typeface="Calibri" panose="020F0502020204030204" pitchFamily="34" charset="0"/>
                <a:ea typeface="Calibri" panose="020F0502020204030204" pitchFamily="34" charset="0"/>
                <a:cs typeface="Times New Roman" panose="02020603050405020304" pitchFamily="18" charset="0"/>
              </a:rPr>
              <a:t> – Christians are of the day/light, and are not to be caught up in darkness/night – immorality and sin.</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should not be in a spiritual/moral slumber</a:t>
            </a:r>
            <a:r>
              <a:rPr lang="en-US" dirty="0">
                <a:latin typeface="Calibri" panose="020F0502020204030204" pitchFamily="34" charset="0"/>
                <a:ea typeface="Calibri" panose="020F0502020204030204" pitchFamily="34" charset="0"/>
                <a:cs typeface="Times New Roman" panose="02020603050405020304" pitchFamily="18" charset="0"/>
              </a:rPr>
              <a:t> – THIS OCCURS UNDER THE INFLUENCE OF ALCOHOL – BE SOBER!</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Our mental faculties must be at their best at all times, while we wait on the coming of our Lord, and work toward salvation!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Christians are supposed to be “sober-minded,” thus, naturally and logically must be physically “sober,” i.e. abstaining from intoxicating beverage. (Abstinence is a word of TOTALITY.)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necessary to the end of holiness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Holiness</a:t>
            </a: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7</a:t>
            </a:fld>
            <a:endParaRPr lang="en-US"/>
          </a:p>
        </p:txBody>
      </p:sp>
    </p:spTree>
    <p:extLst>
      <p:ext uri="{BB962C8B-B14F-4D97-AF65-F5344CB8AC3E}">
        <p14:creationId xmlns:p14="http://schemas.microsoft.com/office/powerpoint/2010/main" val="150268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Christian and Holiness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1:13-16</a:t>
            </a:r>
            <a:r>
              <a:rPr lang="en-US" dirty="0">
                <a:latin typeface="Calibri" panose="020F0502020204030204" pitchFamily="34" charset="0"/>
                <a:ea typeface="Calibri" panose="020F0502020204030204" pitchFamily="34" charset="0"/>
                <a:cs typeface="Times New Roman" panose="02020603050405020304" pitchFamily="18" charset="0"/>
              </a:rPr>
              <a:t> – BE HOLY FOR I AM HOLY.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Positive</a:t>
            </a:r>
            <a:r>
              <a:rPr lang="en-US" dirty="0">
                <a:latin typeface="Calibri" panose="020F0502020204030204" pitchFamily="34" charset="0"/>
                <a:ea typeface="Calibri" panose="020F0502020204030204" pitchFamily="34" charset="0"/>
                <a:cs typeface="Times New Roman" panose="02020603050405020304" pitchFamily="18" charset="0"/>
              </a:rPr>
              <a:t> – consecrated to the service of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Negative</a:t>
            </a:r>
            <a:r>
              <a:rPr lang="en-US" dirty="0">
                <a:latin typeface="Calibri" panose="020F0502020204030204" pitchFamily="34" charset="0"/>
                <a:ea typeface="Calibri" panose="020F0502020204030204" pitchFamily="34" charset="0"/>
                <a:cs typeface="Times New Roman" panose="02020603050405020304" pitchFamily="18" charset="0"/>
              </a:rPr>
              <a:t> – separate from all sin.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Sobriety, both physical and mental, is necessary to be holy!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2:4-5, 9</a:t>
            </a:r>
            <a:r>
              <a:rPr lang="en-US" dirty="0">
                <a:latin typeface="Calibri" panose="020F0502020204030204" pitchFamily="34" charset="0"/>
                <a:ea typeface="Calibri" panose="020F0502020204030204" pitchFamily="34" charset="0"/>
                <a:cs typeface="Times New Roman" panose="02020603050405020304" pitchFamily="18" charset="0"/>
              </a:rPr>
              <a:t> – holy priesthood, royal priesthood, holy nation.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11-12)</a:t>
            </a:r>
            <a:r>
              <a:rPr lang="en-US" dirty="0">
                <a:latin typeface="Calibri" panose="020F0502020204030204" pitchFamily="34" charset="0"/>
                <a:ea typeface="Calibri" panose="020F0502020204030204" pitchFamily="34" charset="0"/>
                <a:cs typeface="Times New Roman" panose="02020603050405020304" pitchFamily="18" charset="0"/>
              </a:rPr>
              <a:t> – Therefore, we are to live holily – abstaining from fleshly lusts.</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“Make no provision for the flesh, to fulfill its lusts” (Romans 13:14).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do not be drunk with wine, in which is dissipation” (Ephesians 5:18).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You are a HOLY nation, and ROYAL (kingly) PRIESTHOOD, and drinking alcohol in any amount jeopardizes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Leviticus 10:8-11</a:t>
            </a:r>
            <a:r>
              <a:rPr lang="en-US" dirty="0">
                <a:latin typeface="Calibri" panose="020F0502020204030204" pitchFamily="34" charset="0"/>
                <a:ea typeface="Calibri" panose="020F0502020204030204" pitchFamily="34" charset="0"/>
                <a:cs typeface="Times New Roman" panose="02020603050405020304" pitchFamily="18" charset="0"/>
              </a:rPr>
              <a:t> (conduct prescribed for priests) – abstain from alcohol so you can DISTINGUISH BETWEEN THE HOLY AND UNHOLY.</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served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copy and shadow of the heavenly things” – Hebrews 8:5!</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We serve the FIGURE – the true!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Instruction for ministering in the tabernacle – not always there (OT) </a:t>
            </a:r>
            <a:r>
              <a:rPr lang="en-US" b="1" dirty="0">
                <a:latin typeface="Calibri" panose="020F0502020204030204" pitchFamily="34" charset="0"/>
                <a:ea typeface="Calibri" panose="020F0502020204030204" pitchFamily="34" charset="0"/>
                <a:cs typeface="Times New Roman" panose="02020603050405020304" pitchFamily="18" charset="0"/>
              </a:rPr>
              <a:t>– Christians (NT) CONTINUALLY MINISTERING IN THE TRUE TABERNACLE.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said that Jesus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“has made us KINGS and PRIESTS to His God and Father” (Revelation 1:6).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31:4-5</a:t>
            </a:r>
            <a:r>
              <a:rPr lang="en-US" dirty="0">
                <a:latin typeface="Calibri" panose="020F0502020204030204" pitchFamily="34" charset="0"/>
                <a:ea typeface="Calibri" panose="020F0502020204030204" pitchFamily="34" charset="0"/>
                <a:cs typeface="Times New Roman" panose="02020603050405020304" pitchFamily="18" charset="0"/>
              </a:rPr>
              <a:t> – Intoxicating drink NOT for kings, lest they forget the law.</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Forget the law?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DO NOT BE UNWISE, but understand what the will of the Lord is” (Ephesians 5:17).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is a mocker, strong drink is a brawler, and whoever is led astray by it IS NOT WISE” (Proverbs 20:1).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“Let us cleanse ourselves from all filthiness of the flesh and spirit, perfecting holiness in the fear of God” (2 Corinthians 7:1).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when it is red, when it sparkles in the cup, when it swirls around smoothly; at the last it bites like a serpent, and stings like a viper” (Proverbs 23:31-32).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ADB0E-023A-4416-A2F5-53383401FBC5}" type="slidenum">
              <a:rPr lang="en-US" smtClean="0"/>
              <a:t>8</a:t>
            </a:fld>
            <a:endParaRPr lang="en-US"/>
          </a:p>
        </p:txBody>
      </p:sp>
    </p:spTree>
    <p:extLst>
      <p:ext uri="{BB962C8B-B14F-4D97-AF65-F5344CB8AC3E}">
        <p14:creationId xmlns:p14="http://schemas.microsoft.com/office/powerpoint/2010/main" val="175107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 will always be those who, because of their love of the world, argue that “social drinking” is permitted.</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there is no way around the thoroughness of scripture on the subject, which obviously condemns the consumption of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 NOT BE DECEIVED! Alcohol is DANGEROUS! It will damage your body, and put you in harm’s way, and MOST TRAGICALLY IT WILL KILL YOUR SOUL!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Christians are to avoid anything that would lead them to eternal destruction, and alcohol is one of those things.</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We are to be FREE FROM INTOXICANTS ENTIRELY – SOBER, and we are to be HOLY AS GOD IS HOLY!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6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16EE6D-C167-433F-B545-512803D172B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66831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72789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97753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54009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9152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59639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0944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005687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604320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12739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080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6EE6D-C167-433F-B545-512803D172B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18162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926538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4104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0114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16EE6D-C167-433F-B545-512803D172B0}"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6402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16EE6D-C167-433F-B545-512803D172B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75933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6EE6D-C167-433F-B545-512803D172B0}"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187942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16EE6D-C167-433F-B545-512803D172B0}"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41190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EE6D-C167-433F-B545-512803D172B0}"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314502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16EE6D-C167-433F-B545-512803D172B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278994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F16EE6D-C167-433F-B545-512803D172B0}"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972BC-21C9-4356-B9BC-6A7A6C71B0C6}" type="slidenum">
              <a:rPr lang="en-US" smtClean="0"/>
              <a:t>‹#›</a:t>
            </a:fld>
            <a:endParaRPr lang="en-US"/>
          </a:p>
        </p:txBody>
      </p:sp>
    </p:spTree>
    <p:extLst>
      <p:ext uri="{BB962C8B-B14F-4D97-AF65-F5344CB8AC3E}">
        <p14:creationId xmlns:p14="http://schemas.microsoft.com/office/powerpoint/2010/main" val="320904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16EE6D-C167-433F-B545-512803D172B0}"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0972BC-21C9-4356-B9BC-6A7A6C71B0C6}" type="slidenum">
              <a:rPr lang="en-US" smtClean="0"/>
              <a:t>‹#›</a:t>
            </a:fld>
            <a:endParaRPr lang="en-US"/>
          </a:p>
        </p:txBody>
      </p:sp>
    </p:spTree>
    <p:extLst>
      <p:ext uri="{BB962C8B-B14F-4D97-AF65-F5344CB8AC3E}">
        <p14:creationId xmlns:p14="http://schemas.microsoft.com/office/powerpoint/2010/main" val="3245785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1084411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63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547408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buNone/>
            </a:pPr>
            <a:r>
              <a:rPr lang="en-US" sz="2400" b="1" dirty="0">
                <a:solidFill>
                  <a:schemeClr val="bg1"/>
                </a:solidFill>
              </a:rPr>
              <a:t>– Drunk</a:t>
            </a:r>
            <a:r>
              <a:rPr lang="en-US" sz="2400" dirty="0">
                <a:solidFill>
                  <a:schemeClr val="bg1"/>
                </a:solidFill>
              </a:rPr>
              <a:t> – having the faculties impaired by alcohol.(Webster)</a:t>
            </a:r>
          </a:p>
          <a:p>
            <a:pPr marL="0" indent="0">
              <a:buNone/>
            </a:pPr>
            <a:r>
              <a:rPr lang="en-US" sz="2400" b="1" dirty="0">
                <a:solidFill>
                  <a:schemeClr val="bg1"/>
                </a:solidFill>
              </a:rPr>
              <a:t>– Intoxication</a:t>
            </a:r>
            <a:r>
              <a:rPr lang="en-US" sz="2400" dirty="0">
                <a:solidFill>
                  <a:schemeClr val="bg1"/>
                </a:solidFill>
              </a:rPr>
              <a:t> – the condition of having physical or mental control markedly diminished by the effects of alcohol or drugs. (Webster)</a:t>
            </a:r>
          </a:p>
          <a:p>
            <a:pPr marL="0" indent="0">
              <a:buNone/>
            </a:pPr>
            <a:r>
              <a:rPr lang="en-US" sz="2400" dirty="0">
                <a:solidFill>
                  <a:schemeClr val="bg1"/>
                </a:solidFill>
              </a:rPr>
              <a:t>“There is a general sequence of events which commonly occurs when a sober person begins to drink alcoholic beverages. These events are expressions of the degree to which a person has lost control over his speech, emotional expression, and motor behavior. The rate at which this effect takes place is related to the quantity of alcohol ingested, to the rapidity of absorption, and to the body weight of the drinker. With the first few ‘social’ drinks, the individual’s judgment and inhibitions are affected.” </a:t>
            </a:r>
            <a:r>
              <a:rPr lang="en-US" sz="1300" dirty="0">
                <a:solidFill>
                  <a:schemeClr val="bg1"/>
                </a:solidFill>
              </a:rPr>
              <a:t>(Donald L. Gerard, “Intoxication and Addiction,” in Drinking and Intoxication, ed. Raymond Gerald McCarthy (Glencoe, Illinois: Free Press, 1959), p. 27)</a:t>
            </a:r>
          </a:p>
        </p:txBody>
      </p:sp>
    </p:spTree>
    <p:extLst>
      <p:ext uri="{BB962C8B-B14F-4D97-AF65-F5344CB8AC3E}">
        <p14:creationId xmlns:p14="http://schemas.microsoft.com/office/powerpoint/2010/main" val="34992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A Matter of Degree</a:t>
            </a:r>
          </a:p>
          <a:p>
            <a:pPr marL="0" indent="0">
              <a:buNone/>
            </a:pPr>
            <a:r>
              <a:rPr lang="en-US" sz="2400" i="1" dirty="0">
                <a:solidFill>
                  <a:schemeClr val="bg1"/>
                </a:solidFill>
              </a:rPr>
              <a:t>– Galatians 5:21 </a:t>
            </a:r>
            <a:r>
              <a:rPr lang="en-US" sz="2400" dirty="0">
                <a:solidFill>
                  <a:schemeClr val="bg1"/>
                </a:solidFill>
              </a:rPr>
              <a:t>– </a:t>
            </a:r>
            <a:r>
              <a:rPr lang="en-US" sz="2400" b="1" dirty="0">
                <a:solidFill>
                  <a:schemeClr val="bg1"/>
                </a:solidFill>
              </a:rPr>
              <a:t>drunkenness</a:t>
            </a:r>
            <a:r>
              <a:rPr lang="en-US" sz="2400" dirty="0">
                <a:solidFill>
                  <a:schemeClr val="bg1"/>
                </a:solidFill>
              </a:rPr>
              <a:t> – </a:t>
            </a:r>
            <a:r>
              <a:rPr lang="en-US" sz="2400" i="1" dirty="0" err="1">
                <a:solidFill>
                  <a:schemeClr val="bg1"/>
                </a:solidFill>
              </a:rPr>
              <a:t>methe</a:t>
            </a:r>
            <a:r>
              <a:rPr lang="en-US" sz="2400" dirty="0">
                <a:solidFill>
                  <a:schemeClr val="bg1"/>
                </a:solidFill>
              </a:rPr>
              <a:t>̄; an intoxicant, i.e. (by implication) intoxication. (STRONG)</a:t>
            </a:r>
          </a:p>
          <a:p>
            <a:pPr marL="0" indent="0" algn="ctr">
              <a:buNone/>
            </a:pPr>
            <a:r>
              <a:rPr lang="en-US" sz="2400" b="1" i="1" dirty="0">
                <a:solidFill>
                  <a:schemeClr val="bg1"/>
                </a:solidFill>
              </a:rPr>
              <a:t>“And do not be drunk with wine, in which is dissipation” (Ephesians 5:18).</a:t>
            </a:r>
          </a:p>
          <a:p>
            <a:pPr marL="0" indent="0">
              <a:buNone/>
            </a:pPr>
            <a:r>
              <a:rPr lang="en-US" sz="2400" dirty="0">
                <a:solidFill>
                  <a:schemeClr val="bg1"/>
                </a:solidFill>
              </a:rPr>
              <a:t>– </a:t>
            </a:r>
            <a:r>
              <a:rPr lang="en-US" sz="2400" b="1" dirty="0">
                <a:solidFill>
                  <a:schemeClr val="bg1"/>
                </a:solidFill>
              </a:rPr>
              <a:t>Drunk</a:t>
            </a:r>
            <a:r>
              <a:rPr lang="en-US" sz="2400" dirty="0">
                <a:solidFill>
                  <a:schemeClr val="bg1"/>
                </a:solidFill>
              </a:rPr>
              <a:t> – </a:t>
            </a:r>
            <a:r>
              <a:rPr lang="en-US" sz="2400" i="1" dirty="0" err="1">
                <a:solidFill>
                  <a:schemeClr val="bg1"/>
                </a:solidFill>
              </a:rPr>
              <a:t>methusko</a:t>
            </a:r>
            <a:r>
              <a:rPr lang="en-US" sz="2400" dirty="0">
                <a:solidFill>
                  <a:schemeClr val="bg1"/>
                </a:solidFill>
              </a:rPr>
              <a:t>̄ – signifies to make drunk, or to grow drunk (an inceptive verb, marking the process of the state expressed in “</a:t>
            </a:r>
            <a:r>
              <a:rPr lang="en-US" sz="2400" i="1" dirty="0" err="1">
                <a:solidFill>
                  <a:schemeClr val="bg1"/>
                </a:solidFill>
              </a:rPr>
              <a:t>methuo</a:t>
            </a:r>
            <a:r>
              <a:rPr lang="en-US" sz="2400" i="1" dirty="0">
                <a:solidFill>
                  <a:schemeClr val="bg1"/>
                </a:solidFill>
              </a:rPr>
              <a:t>̄</a:t>
            </a:r>
            <a:r>
              <a:rPr lang="en-US" sz="2400" dirty="0">
                <a:solidFill>
                  <a:schemeClr val="bg1"/>
                </a:solidFill>
              </a:rPr>
              <a:t> – to be drunk with wine”), to become intoxicated. (Vine)</a:t>
            </a:r>
          </a:p>
          <a:p>
            <a:pPr marL="0" indent="0">
              <a:buNone/>
            </a:pPr>
            <a:r>
              <a:rPr lang="en-US" sz="2400" dirty="0">
                <a:solidFill>
                  <a:schemeClr val="bg1"/>
                </a:solidFill>
              </a:rPr>
              <a:t>– </a:t>
            </a:r>
            <a:r>
              <a:rPr lang="en-US" sz="2400" b="1" dirty="0">
                <a:solidFill>
                  <a:schemeClr val="bg1"/>
                </a:solidFill>
              </a:rPr>
              <a:t>Dissipation</a:t>
            </a:r>
            <a:r>
              <a:rPr lang="en-US" sz="2400" dirty="0">
                <a:solidFill>
                  <a:schemeClr val="bg1"/>
                </a:solidFill>
              </a:rPr>
              <a:t> – </a:t>
            </a:r>
            <a:r>
              <a:rPr lang="en-US" sz="2400" i="1" dirty="0" err="1">
                <a:solidFill>
                  <a:schemeClr val="bg1"/>
                </a:solidFill>
              </a:rPr>
              <a:t>asōtia</a:t>
            </a:r>
            <a:r>
              <a:rPr lang="en-US" sz="2400" i="1" dirty="0">
                <a:solidFill>
                  <a:schemeClr val="bg1"/>
                </a:solidFill>
              </a:rPr>
              <a:t> </a:t>
            </a:r>
            <a:r>
              <a:rPr lang="en-US" sz="2400" dirty="0">
                <a:solidFill>
                  <a:schemeClr val="bg1"/>
                </a:solidFill>
              </a:rPr>
              <a:t>– denotes "prodigality, profligacy, riot" (from </a:t>
            </a:r>
            <a:r>
              <a:rPr lang="en-US" sz="2400" i="1" dirty="0">
                <a:solidFill>
                  <a:schemeClr val="bg1"/>
                </a:solidFill>
              </a:rPr>
              <a:t>a</a:t>
            </a:r>
            <a:r>
              <a:rPr lang="en-US" sz="2400" dirty="0">
                <a:solidFill>
                  <a:schemeClr val="bg1"/>
                </a:solidFill>
              </a:rPr>
              <a:t>, negative, and </a:t>
            </a:r>
            <a:r>
              <a:rPr lang="en-US" sz="2400" i="1" dirty="0" err="1">
                <a:solidFill>
                  <a:schemeClr val="bg1"/>
                </a:solidFill>
              </a:rPr>
              <a:t>sozo</a:t>
            </a:r>
            <a:r>
              <a:rPr lang="en-US" sz="2400" dirty="0">
                <a:solidFill>
                  <a:schemeClr val="bg1"/>
                </a:solidFill>
              </a:rPr>
              <a:t>, "to save") (Vine) (Grammatically speaks to the nature of the wine.)</a:t>
            </a:r>
          </a:p>
        </p:txBody>
      </p:sp>
    </p:spTree>
    <p:extLst>
      <p:ext uri="{BB962C8B-B14F-4D97-AF65-F5344CB8AC3E}">
        <p14:creationId xmlns:p14="http://schemas.microsoft.com/office/powerpoint/2010/main" val="2120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Degrees of Drunkenness Condemned</a:t>
            </a:r>
          </a:p>
          <a:p>
            <a:pPr marL="0" indent="0" algn="ctr">
              <a:buNone/>
            </a:pPr>
            <a:r>
              <a:rPr lang="en-US" sz="2400" i="1" dirty="0">
                <a:solidFill>
                  <a:schemeClr val="bg1"/>
                </a:solidFill>
              </a:rPr>
              <a:t>– Romans 13:13 – revelry and drunkenness –</a:t>
            </a:r>
          </a:p>
          <a:p>
            <a:pPr marL="0" indent="0">
              <a:buNone/>
            </a:pPr>
            <a:r>
              <a:rPr lang="en-US" sz="2400" b="1" dirty="0">
                <a:solidFill>
                  <a:schemeClr val="bg1"/>
                </a:solidFill>
              </a:rPr>
              <a:t>Revelry</a:t>
            </a:r>
            <a:r>
              <a:rPr lang="en-US" sz="2400" dirty="0">
                <a:solidFill>
                  <a:schemeClr val="bg1"/>
                </a:solidFill>
              </a:rPr>
              <a:t> – </a:t>
            </a:r>
            <a:r>
              <a:rPr lang="en-US" sz="2400" i="1" dirty="0" err="1">
                <a:solidFill>
                  <a:schemeClr val="bg1"/>
                </a:solidFill>
              </a:rPr>
              <a:t>kōmos</a:t>
            </a:r>
            <a:r>
              <a:rPr lang="en-US" sz="2400" dirty="0">
                <a:solidFill>
                  <a:schemeClr val="bg1"/>
                </a:solidFill>
              </a:rPr>
              <a:t> – "a revel, carousal," the concomitant and consequence of drunkenness. (VINE)</a:t>
            </a:r>
          </a:p>
          <a:p>
            <a:pPr marL="0" indent="0">
              <a:buNone/>
            </a:pPr>
            <a:r>
              <a:rPr lang="en-US" sz="2400" b="1" dirty="0">
                <a:solidFill>
                  <a:schemeClr val="bg1"/>
                </a:solidFill>
              </a:rPr>
              <a:t>Drunkenness</a:t>
            </a:r>
            <a:r>
              <a:rPr lang="en-US" sz="2400" dirty="0">
                <a:solidFill>
                  <a:schemeClr val="bg1"/>
                </a:solidFill>
              </a:rPr>
              <a:t> – </a:t>
            </a:r>
            <a:r>
              <a:rPr lang="en-US" sz="2400" i="1" dirty="0" err="1">
                <a:solidFill>
                  <a:schemeClr val="bg1"/>
                </a:solidFill>
              </a:rPr>
              <a:t>methe</a:t>
            </a:r>
            <a:r>
              <a:rPr lang="en-US" sz="2400" dirty="0">
                <a:solidFill>
                  <a:schemeClr val="bg1"/>
                </a:solidFill>
              </a:rPr>
              <a:t>̄ – intoxication; drunkenness (THAYER)</a:t>
            </a:r>
          </a:p>
          <a:p>
            <a:pPr marL="0" indent="0">
              <a:buNone/>
            </a:pPr>
            <a:r>
              <a:rPr lang="en-US" sz="2400" dirty="0">
                <a:solidFill>
                  <a:schemeClr val="bg1"/>
                </a:solidFill>
              </a:rPr>
              <a:t>	– “To be pretty well drunk.” (LIDDELL-SCOTT)</a:t>
            </a:r>
          </a:p>
          <a:p>
            <a:pPr marL="0" indent="0">
              <a:buNone/>
            </a:pPr>
            <a:r>
              <a:rPr lang="en-US" sz="2400" dirty="0">
                <a:solidFill>
                  <a:schemeClr val="bg1"/>
                </a:solidFill>
              </a:rPr>
              <a:t>	– “stronger, and expressing a worse excess.” (TRENCH)</a:t>
            </a:r>
          </a:p>
          <a:p>
            <a:pPr marL="0" indent="0" algn="ctr">
              <a:buNone/>
            </a:pPr>
            <a:endParaRPr lang="en-US" sz="1100" b="1" i="1" dirty="0">
              <a:solidFill>
                <a:schemeClr val="bg1"/>
              </a:solidFill>
            </a:endParaRPr>
          </a:p>
          <a:p>
            <a:pPr marL="0" indent="0" algn="ctr">
              <a:buNone/>
            </a:pPr>
            <a:r>
              <a:rPr lang="en-US" b="1" i="1" dirty="0">
                <a:solidFill>
                  <a:schemeClr val="bg1"/>
                </a:solidFill>
              </a:rPr>
              <a:t>“make no provision for the flesh, to fulfill its lusts” (v. 14)</a:t>
            </a:r>
          </a:p>
          <a:p>
            <a:pPr marL="0" indent="0">
              <a:buNone/>
            </a:pPr>
            <a:endParaRPr lang="en-US" sz="2400" dirty="0">
              <a:solidFill>
                <a:schemeClr val="bg1"/>
              </a:solidFill>
            </a:endParaRPr>
          </a:p>
        </p:txBody>
      </p:sp>
    </p:spTree>
    <p:extLst>
      <p:ext uri="{BB962C8B-B14F-4D97-AF65-F5344CB8AC3E}">
        <p14:creationId xmlns:p14="http://schemas.microsoft.com/office/powerpoint/2010/main" val="11025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solidFill>
                  <a:schemeClr val="bg1"/>
                </a:solidFill>
                <a:latin typeface="Blackadder ITC" panose="04020505051007020D02" pitchFamily="82" charset="0"/>
              </a:rPr>
              <a:t>Drunkenness</a:t>
            </a:r>
            <a:br>
              <a:rPr lang="en-US" b="1" dirty="0">
                <a:solidFill>
                  <a:schemeClr val="bg1"/>
                </a:solidFill>
                <a:latin typeface="Blackadder ITC" panose="04020505051007020D02" pitchFamily="82" charset="0"/>
              </a:rPr>
            </a:br>
            <a:r>
              <a:rPr lang="en-US" sz="3600" b="1" i="1" dirty="0">
                <a:solidFill>
                  <a:schemeClr val="bg1"/>
                </a:solidFill>
              </a:rPr>
              <a:t>– a matter of degree –</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Degrees of Drunkenness Condemned</a:t>
            </a:r>
          </a:p>
          <a:p>
            <a:pPr marL="0" indent="0" algn="ctr">
              <a:buNone/>
            </a:pPr>
            <a:r>
              <a:rPr lang="en-US" sz="2400" i="1" dirty="0">
                <a:solidFill>
                  <a:schemeClr val="bg1"/>
                </a:solidFill>
              </a:rPr>
              <a:t>– 1 Peter 4:3 – drunkenness, revelries, drinking parties –</a:t>
            </a:r>
          </a:p>
          <a:p>
            <a:pPr marL="0" indent="0">
              <a:buNone/>
            </a:pPr>
            <a:r>
              <a:rPr lang="en-US" sz="2400" b="1" dirty="0">
                <a:solidFill>
                  <a:schemeClr val="bg1"/>
                </a:solidFill>
              </a:rPr>
              <a:t>Drunkenness </a:t>
            </a:r>
            <a:r>
              <a:rPr lang="en-US" sz="2400" dirty="0">
                <a:solidFill>
                  <a:schemeClr val="bg1"/>
                </a:solidFill>
              </a:rPr>
              <a:t>– </a:t>
            </a:r>
            <a:r>
              <a:rPr lang="en-US" sz="2400" i="1" dirty="0" err="1">
                <a:solidFill>
                  <a:schemeClr val="bg1"/>
                </a:solidFill>
              </a:rPr>
              <a:t>oinophlygia</a:t>
            </a:r>
            <a:r>
              <a:rPr lang="en-US" sz="2400" dirty="0">
                <a:solidFill>
                  <a:schemeClr val="bg1"/>
                </a:solidFill>
              </a:rPr>
              <a:t> – an overflow of wine. (STRONG)</a:t>
            </a:r>
          </a:p>
          <a:p>
            <a:pPr marL="0" indent="0">
              <a:buNone/>
            </a:pPr>
            <a:r>
              <a:rPr lang="en-US" sz="2400" b="1" dirty="0">
                <a:solidFill>
                  <a:schemeClr val="bg1"/>
                </a:solidFill>
              </a:rPr>
              <a:t>Revelries </a:t>
            </a:r>
            <a:r>
              <a:rPr lang="en-US" sz="2400" dirty="0">
                <a:solidFill>
                  <a:schemeClr val="bg1"/>
                </a:solidFill>
              </a:rPr>
              <a:t>– </a:t>
            </a:r>
            <a:r>
              <a:rPr lang="en-US" sz="2400" i="1" dirty="0" err="1">
                <a:solidFill>
                  <a:schemeClr val="bg1"/>
                </a:solidFill>
              </a:rPr>
              <a:t>kōmos</a:t>
            </a:r>
            <a:r>
              <a:rPr lang="en-US" sz="2400" i="1" dirty="0">
                <a:solidFill>
                  <a:schemeClr val="bg1"/>
                </a:solidFill>
              </a:rPr>
              <a:t> </a:t>
            </a:r>
            <a:r>
              <a:rPr lang="en-US" sz="2400" dirty="0">
                <a:solidFill>
                  <a:schemeClr val="bg1"/>
                </a:solidFill>
              </a:rPr>
              <a:t>– as defined before. Cf. Romans 13:13; Galatians 5:21 – revelry.</a:t>
            </a:r>
          </a:p>
          <a:p>
            <a:pPr marL="0" indent="0">
              <a:buNone/>
            </a:pPr>
            <a:r>
              <a:rPr lang="en-US" sz="2400" b="1" dirty="0">
                <a:solidFill>
                  <a:schemeClr val="bg1"/>
                </a:solidFill>
              </a:rPr>
              <a:t>Drinking parties</a:t>
            </a:r>
            <a:r>
              <a:rPr lang="en-US" sz="2400" dirty="0">
                <a:solidFill>
                  <a:schemeClr val="bg1"/>
                </a:solidFill>
              </a:rPr>
              <a:t> – </a:t>
            </a:r>
            <a:r>
              <a:rPr lang="en-US" sz="2400" i="1" dirty="0" err="1">
                <a:solidFill>
                  <a:schemeClr val="bg1"/>
                </a:solidFill>
              </a:rPr>
              <a:t>potos</a:t>
            </a:r>
            <a:r>
              <a:rPr lang="en-US" sz="2400" dirty="0">
                <a:solidFill>
                  <a:schemeClr val="bg1"/>
                </a:solidFill>
              </a:rPr>
              <a:t> – a drinking. (VINE; STRONG; THAYER)</a:t>
            </a:r>
          </a:p>
          <a:p>
            <a:pPr marL="0" indent="0">
              <a:buNone/>
            </a:pPr>
            <a:r>
              <a:rPr lang="en-US" sz="2400" dirty="0">
                <a:solidFill>
                  <a:schemeClr val="bg1"/>
                </a:solidFill>
              </a:rPr>
              <a:t>	– “not of necessity excessive…, but giving opportunity  	for excess.” (TRENCH)</a:t>
            </a:r>
          </a:p>
          <a:p>
            <a:pPr marL="0" indent="0" algn="ctr">
              <a:buNone/>
            </a:pPr>
            <a:r>
              <a:rPr lang="en-US" b="1" i="1" dirty="0">
                <a:solidFill>
                  <a:schemeClr val="bg1"/>
                </a:solidFill>
              </a:rPr>
              <a:t>“have spent enough of our past lifetime in doing the will of the Gentiles” (v. 3)</a:t>
            </a:r>
          </a:p>
          <a:p>
            <a:pPr marL="0" indent="0">
              <a:buNone/>
            </a:pPr>
            <a:endParaRPr lang="en-US" sz="2400" dirty="0">
              <a:solidFill>
                <a:schemeClr val="bg1"/>
              </a:solidFill>
            </a:endParaRPr>
          </a:p>
        </p:txBody>
      </p:sp>
    </p:spTree>
    <p:extLst>
      <p:ext uri="{BB962C8B-B14F-4D97-AF65-F5344CB8AC3E}">
        <p14:creationId xmlns:p14="http://schemas.microsoft.com/office/powerpoint/2010/main" val="93314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700" b="1" dirty="0">
                <a:solidFill>
                  <a:schemeClr val="bg1"/>
                </a:solidFill>
                <a:latin typeface="Blackadder ITC" panose="04020505051007020D02" pitchFamily="82" charset="0"/>
              </a:rPr>
              <a:t>Alcohol and the Christian</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The Christian and Sobriety</a:t>
            </a:r>
          </a:p>
          <a:p>
            <a:pPr marL="0" indent="0" algn="ctr">
              <a:buNone/>
            </a:pPr>
            <a:r>
              <a:rPr lang="en-US" i="1" dirty="0">
                <a:solidFill>
                  <a:schemeClr val="bg1"/>
                </a:solidFill>
              </a:rPr>
              <a:t>– 1 Peter 1:13-14 –</a:t>
            </a:r>
          </a:p>
          <a:p>
            <a:pPr marL="0" indent="0">
              <a:buNone/>
            </a:pPr>
            <a:r>
              <a:rPr lang="en-US" b="1" dirty="0">
                <a:solidFill>
                  <a:schemeClr val="bg1"/>
                </a:solidFill>
              </a:rPr>
              <a:t>Physical </a:t>
            </a:r>
            <a:r>
              <a:rPr lang="en-US" dirty="0">
                <a:solidFill>
                  <a:schemeClr val="bg1"/>
                </a:solidFill>
              </a:rPr>
              <a:t>– </a:t>
            </a:r>
            <a:r>
              <a:rPr lang="en-US" i="1" dirty="0">
                <a:solidFill>
                  <a:schemeClr val="bg1"/>
                </a:solidFill>
              </a:rPr>
              <a:t>nēpho</a:t>
            </a:r>
            <a:r>
              <a:rPr lang="en-US" dirty="0">
                <a:solidFill>
                  <a:schemeClr val="bg1"/>
                </a:solidFill>
              </a:rPr>
              <a:t>̄ – to abstain from wine. (STRONG)</a:t>
            </a:r>
          </a:p>
          <a:p>
            <a:pPr marL="0" indent="0">
              <a:buNone/>
            </a:pPr>
            <a:r>
              <a:rPr lang="en-US" b="1" dirty="0">
                <a:solidFill>
                  <a:schemeClr val="bg1"/>
                </a:solidFill>
              </a:rPr>
              <a:t>Mental </a:t>
            </a:r>
            <a:r>
              <a:rPr lang="en-US" dirty="0">
                <a:solidFill>
                  <a:schemeClr val="bg1"/>
                </a:solidFill>
              </a:rPr>
              <a:t>– </a:t>
            </a:r>
            <a:r>
              <a:rPr lang="en-US" i="1" dirty="0">
                <a:solidFill>
                  <a:schemeClr val="bg1"/>
                </a:solidFill>
              </a:rPr>
              <a:t>sōphrōn </a:t>
            </a:r>
            <a:r>
              <a:rPr lang="en-US" dirty="0">
                <a:solidFill>
                  <a:schemeClr val="bg1"/>
                </a:solidFill>
              </a:rPr>
              <a:t>– safe in mind, i.e. self-controlled. (STRONG)</a:t>
            </a:r>
          </a:p>
          <a:p>
            <a:pPr marL="0" indent="0">
              <a:buNone/>
            </a:pPr>
            <a:r>
              <a:rPr lang="en-US" i="1" dirty="0">
                <a:solidFill>
                  <a:schemeClr val="bg1"/>
                </a:solidFill>
              </a:rPr>
              <a:t>1 Timothy 3:2 </a:t>
            </a:r>
            <a:r>
              <a:rPr lang="en-US" dirty="0">
                <a:solidFill>
                  <a:schemeClr val="bg1"/>
                </a:solidFill>
              </a:rPr>
              <a:t>– temperate (physical), sober-minded (mental)</a:t>
            </a:r>
          </a:p>
          <a:p>
            <a:pPr marL="0" indent="0">
              <a:buNone/>
            </a:pPr>
            <a:r>
              <a:rPr lang="en-US" i="1" dirty="0">
                <a:solidFill>
                  <a:schemeClr val="bg1"/>
                </a:solidFill>
              </a:rPr>
              <a:t>1 Peter 5:8 </a:t>
            </a:r>
            <a:r>
              <a:rPr lang="en-US" dirty="0">
                <a:solidFill>
                  <a:schemeClr val="bg1"/>
                </a:solidFill>
              </a:rPr>
              <a:t>– sober (physical), vigilant (not </a:t>
            </a:r>
            <a:r>
              <a:rPr lang="en-US" i="1" dirty="0">
                <a:solidFill>
                  <a:schemeClr val="bg1"/>
                </a:solidFill>
              </a:rPr>
              <a:t>sōphrōn</a:t>
            </a:r>
            <a:r>
              <a:rPr lang="en-US" dirty="0">
                <a:solidFill>
                  <a:schemeClr val="bg1"/>
                </a:solidFill>
              </a:rPr>
              <a:t>, but still mental)</a:t>
            </a:r>
          </a:p>
          <a:p>
            <a:pPr marL="0" indent="0" algn="ctr">
              <a:buNone/>
            </a:pPr>
            <a:r>
              <a:rPr lang="en-US" i="1" dirty="0">
                <a:solidFill>
                  <a:schemeClr val="bg1"/>
                </a:solidFill>
              </a:rPr>
              <a:t>– 1 Thessalonians 5:5-10 –</a:t>
            </a:r>
          </a:p>
        </p:txBody>
      </p:sp>
    </p:spTree>
    <p:extLst>
      <p:ext uri="{BB962C8B-B14F-4D97-AF65-F5344CB8AC3E}">
        <p14:creationId xmlns:p14="http://schemas.microsoft.com/office/powerpoint/2010/main" val="59532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700" b="1" dirty="0">
                <a:solidFill>
                  <a:schemeClr val="bg1"/>
                </a:solidFill>
                <a:latin typeface="Blackadder ITC" panose="04020505051007020D02" pitchFamily="82" charset="0"/>
              </a:rPr>
              <a:t>Alcohol and the Christian</a:t>
            </a:r>
            <a:endParaRPr lang="en-US" b="1" i="1"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3200" b="1" dirty="0">
                <a:solidFill>
                  <a:schemeClr val="bg1"/>
                </a:solidFill>
              </a:rPr>
              <a:t>The Christian and Holiness</a:t>
            </a:r>
          </a:p>
          <a:p>
            <a:pPr marL="0" indent="0" algn="ctr">
              <a:buNone/>
            </a:pPr>
            <a:r>
              <a:rPr lang="en-US" i="1" dirty="0">
                <a:solidFill>
                  <a:schemeClr val="bg1"/>
                </a:solidFill>
              </a:rPr>
              <a:t>– 1 Peter 1:13-16; 2:4-5, 9-12; Leviticus 10:8-11; Proverbs 31:4-5 –</a:t>
            </a:r>
          </a:p>
          <a:p>
            <a:pPr marL="0" indent="0" algn="ctr">
              <a:buNone/>
            </a:pPr>
            <a:r>
              <a:rPr lang="en-US" b="1" i="1" dirty="0">
                <a:solidFill>
                  <a:schemeClr val="bg1"/>
                </a:solidFill>
              </a:rPr>
              <a:t>“Let us cleanse ourselves from all filthiness of the flesh and spirit, perfecting holiness in the fear of God” (2 Corinthians 7:1).</a:t>
            </a:r>
          </a:p>
          <a:p>
            <a:pPr marL="0" indent="0" algn="ctr">
              <a:buNone/>
            </a:pPr>
            <a:r>
              <a:rPr lang="en-US" b="1" i="1" dirty="0">
                <a:solidFill>
                  <a:schemeClr val="bg1"/>
                </a:solidFill>
              </a:rPr>
              <a:t>“Do not look on the wine when it is red, when it sparkles in the cup, when it swirls around smoothly; at the last it bites like a serpent, and stings like a viper” (Proverbs 23:31-32).</a:t>
            </a:r>
          </a:p>
          <a:p>
            <a:pPr marL="0" indent="0" algn="ctr">
              <a:buNone/>
            </a:pPr>
            <a:endParaRPr lang="en-US" i="1" dirty="0">
              <a:solidFill>
                <a:schemeClr val="bg1"/>
              </a:solidFill>
            </a:endParaRPr>
          </a:p>
        </p:txBody>
      </p:sp>
    </p:spTree>
    <p:extLst>
      <p:ext uri="{BB962C8B-B14F-4D97-AF65-F5344CB8AC3E}">
        <p14:creationId xmlns:p14="http://schemas.microsoft.com/office/powerpoint/2010/main" val="358237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809791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3548</Words>
  <Application>Microsoft Office PowerPoint</Application>
  <PresentationFormat>On-screen Show (4:3)</PresentationFormat>
  <Paragraphs>185</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Wingdings</vt:lpstr>
      <vt:lpstr>Arial</vt:lpstr>
      <vt:lpstr>Blackadder ITC</vt:lpstr>
      <vt:lpstr>Calibri Light</vt:lpstr>
      <vt:lpstr>Times New Roman</vt:lpstr>
      <vt:lpstr>Calibri</vt:lpstr>
      <vt:lpstr>Office Theme</vt:lpstr>
      <vt:lpstr>1_Office Theme</vt:lpstr>
      <vt:lpstr>PowerPoint Presentation</vt:lpstr>
      <vt:lpstr>Alcohol, “Social Drinking,”              and the Christian</vt:lpstr>
      <vt:lpstr>Drunkenness – a matter of degree –</vt:lpstr>
      <vt:lpstr>Drunkenness – a matter of degree –</vt:lpstr>
      <vt:lpstr>Drunkenness – a matter of degree –</vt:lpstr>
      <vt:lpstr>Drunkenness – a matter of degree –</vt:lpstr>
      <vt:lpstr>Alcohol and the Christian</vt:lpstr>
      <vt:lpstr>Alcohol and the Christian</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Stan Cox</cp:lastModifiedBy>
  <cp:revision>10</cp:revision>
  <dcterms:created xsi:type="dcterms:W3CDTF">2017-06-24T20:09:34Z</dcterms:created>
  <dcterms:modified xsi:type="dcterms:W3CDTF">2018-01-12T22:22:44Z</dcterms:modified>
</cp:coreProperties>
</file>