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8"/>
  </p:notesMasterIdLst>
  <p:sldIdLst>
    <p:sldId id="260" r:id="rId2"/>
    <p:sldId id="256" r:id="rId3"/>
    <p:sldId id="257" r:id="rId4"/>
    <p:sldId id="263" r:id="rId5"/>
    <p:sldId id="265" r:id="rId6"/>
    <p:sldId id="266" r:id="rId7"/>
  </p:sldIdLst>
  <p:sldSz cx="9144000" cy="6858000" type="screen4x3"/>
  <p:notesSz cx="6858000" cy="9144000"/>
  <p:embeddedFontLst>
    <p:embeddedFont>
      <p:font typeface="French Script MT" panose="03020402040607040605" pitchFamily="66" charset="0"/>
      <p:regular r:id="rId9"/>
    </p:embeddedFont>
    <p:embeddedFont>
      <p:font typeface="Calibri Light" panose="020F0302020204030204" pitchFamily="34" charset="0"/>
      <p:regular r:id="rId10"/>
      <p:italic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3" d="2"/>
        <a:sy n="3" d="2"/>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5DB39-2620-4C84-B9A0-CE1BB7AE184C}" type="datetimeFigureOut">
              <a:rPr lang="en-US" smtClean="0"/>
              <a:t>1/12/2018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53264-5F4D-48E6-96F7-F89B1560EECC}" type="slidenum">
              <a:rPr lang="en-US" smtClean="0"/>
              <a:t>‹#›</a:t>
            </a:fld>
            <a:endParaRPr lang="en-US"/>
          </a:p>
        </p:txBody>
      </p:sp>
    </p:spTree>
    <p:extLst>
      <p:ext uri="{BB962C8B-B14F-4D97-AF65-F5344CB8AC3E}">
        <p14:creationId xmlns:p14="http://schemas.microsoft.com/office/powerpoint/2010/main" val="1142864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53264-5F4D-48E6-96F7-F89B1560EECC}" type="slidenum">
              <a:rPr lang="en-US" smtClean="0"/>
              <a:t>1</a:t>
            </a:fld>
            <a:endParaRPr lang="en-US"/>
          </a:p>
        </p:txBody>
      </p:sp>
    </p:spTree>
    <p:extLst>
      <p:ext uri="{BB962C8B-B14F-4D97-AF65-F5344CB8AC3E}">
        <p14:creationId xmlns:p14="http://schemas.microsoft.com/office/powerpoint/2010/main" val="341138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Spoken From The Cross – My God, My God, why have You forsaken Me?</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Matthew 27:45-50</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scene of the cross is sinister. An innocent man is literally nailed to a tree, being put to death out of pure hatred.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Up to this point Jesus has gone through much:</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tense atmosphere of the supper with His disciples – when He instituted the Lord’s Supper which signified the horror He was yet to go through.</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betrayal of a follower, friend, a loved one – Judas Iscariot. (</a:t>
            </a:r>
            <a:r>
              <a:rPr lang="en-US" b="1" dirty="0">
                <a:latin typeface="Calibri" panose="020F0502020204030204" pitchFamily="34" charset="0"/>
                <a:ea typeface="Calibri" panose="020F0502020204030204" pitchFamily="34" charset="0"/>
                <a:cs typeface="Times New Roman" panose="02020603050405020304" pitchFamily="18" charset="0"/>
              </a:rPr>
              <a:t>Jesus was valued less by Judas than thirty silver pieces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anticipation and agony in Gethsemane, and His disciples’ negligence.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stress of a corrupt and hypocritical trial full of conspiracy.</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denial of Peter, a beloved disciple and friend.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27:26-44</a:t>
            </a:r>
            <a:r>
              <a:rPr lang="en-US" dirty="0">
                <a:latin typeface="Calibri" panose="020F0502020204030204" pitchFamily="34" charset="0"/>
                <a:ea typeface="Calibri" panose="020F0502020204030204" pitchFamily="34" charset="0"/>
                <a:cs typeface="Times New Roman" panose="02020603050405020304" pitchFamily="18" charset="0"/>
              </a:rPr>
              <a:t> – the horrid scene of the cross.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26)</a:t>
            </a:r>
            <a:r>
              <a:rPr lang="en-US" dirty="0">
                <a:latin typeface="Calibri" panose="020F0502020204030204" pitchFamily="34" charset="0"/>
                <a:ea typeface="Calibri" panose="020F0502020204030204" pitchFamily="34" charset="0"/>
                <a:cs typeface="Times New Roman" panose="02020603050405020304" pitchFamily="18" charset="0"/>
              </a:rPr>
              <a:t> – notorious prisoner chosen over Jesus, </a:t>
            </a:r>
            <a:r>
              <a:rPr lang="en-US" b="1" u="sng" dirty="0">
                <a:latin typeface="Calibri" panose="020F0502020204030204" pitchFamily="34" charset="0"/>
                <a:ea typeface="Calibri" panose="020F0502020204030204" pitchFamily="34" charset="0"/>
                <a:cs typeface="Times New Roman" panose="02020603050405020304" pitchFamily="18" charset="0"/>
              </a:rPr>
              <a:t>then Scourged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Roman scourge consisted of a short wooden handle to which several thongs were attached, the ends equipped with pieces of lead or brass and with sharply pointed bits of bone. The stripes were laid especially on the victim’s back, bared and bent. Generally two men were employed to administer this punishment, one lashing the victim from one side, one from the other side, with the result that the flesh was at times lacerated to such an extent that deep-seated veins and arteries, sometimes even entrails and inner organs, were exposed. Such flogging, from which Roman citizens were exempt (cf. Acts 16:37), often resulted in death.” (</a:t>
            </a:r>
            <a:r>
              <a:rPr lang="en-US" dirty="0" err="1">
                <a:latin typeface="Calibri" panose="020F0502020204030204" pitchFamily="34" charset="0"/>
                <a:ea typeface="Calibri" panose="020F0502020204030204" pitchFamily="34" charset="0"/>
                <a:cs typeface="Times New Roman" panose="02020603050405020304" pitchFamily="18" charset="0"/>
              </a:rPr>
              <a:t>Hendriksen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27-28)</a:t>
            </a:r>
            <a:r>
              <a:rPr lang="en-US" dirty="0">
                <a:latin typeface="Calibri" panose="020F0502020204030204" pitchFamily="34" charset="0"/>
                <a:ea typeface="Calibri" panose="020F0502020204030204" pitchFamily="34" charset="0"/>
                <a:cs typeface="Times New Roman" panose="02020603050405020304" pitchFamily="18" charset="0"/>
              </a:rPr>
              <a:t> – after such lacerations were given Him, </a:t>
            </a:r>
            <a:r>
              <a:rPr lang="en-US" b="1" dirty="0">
                <a:latin typeface="Calibri" panose="020F0502020204030204" pitchFamily="34" charset="0"/>
                <a:ea typeface="Calibri" panose="020F0502020204030204" pitchFamily="34" charset="0"/>
                <a:cs typeface="Times New Roman" panose="02020603050405020304" pitchFamily="18" charset="0"/>
              </a:rPr>
              <a:t>they put a rob on top of the wounds – HOW THAT MUST HAVE HURT</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29-30)</a:t>
            </a:r>
            <a:r>
              <a:rPr lang="en-US" dirty="0">
                <a:latin typeface="Calibri" panose="020F0502020204030204" pitchFamily="34" charset="0"/>
                <a:ea typeface="Calibri" panose="020F0502020204030204" pitchFamily="34" charset="0"/>
                <a:cs typeface="Times New Roman" panose="02020603050405020304" pitchFamily="18" charset="0"/>
              </a:rPr>
              <a:t> – more pain (and mockery) from the crown of thorns. Then led to be crucified.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32-35a)</a:t>
            </a:r>
            <a:r>
              <a:rPr lang="en-US" dirty="0">
                <a:latin typeface="Calibri" panose="020F0502020204030204" pitchFamily="34" charset="0"/>
                <a:ea typeface="Calibri" panose="020F0502020204030204" pitchFamily="34" charset="0"/>
                <a:cs typeface="Times New Roman" panose="02020603050405020304" pitchFamily="18" charset="0"/>
              </a:rPr>
              <a:t> – Brought Him to the place, then THEY CRUCIFIED HIM.</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Being crucified was shameful in the eyes of Jews – it was a curse – and was shameful in the eyes of the Greeks – </a:t>
            </a:r>
            <a:r>
              <a:rPr lang="en-US" i="1" dirty="0">
                <a:latin typeface="Calibri" panose="020F0502020204030204" pitchFamily="34" charset="0"/>
                <a:ea typeface="Calibri" panose="020F0502020204030204" pitchFamily="34" charset="0"/>
                <a:cs typeface="Times New Roman" panose="02020603050405020304" pitchFamily="18" charset="0"/>
              </a:rPr>
              <a:t>“This punishment was deemed the most disgraceful and ignominious that was practiced among the Romans” (Barnes)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was excruciating – “</a:t>
            </a:r>
            <a:r>
              <a:rPr lang="en-US" i="1" dirty="0">
                <a:latin typeface="Calibri" panose="020F0502020204030204" pitchFamily="34" charset="0"/>
                <a:ea typeface="Calibri" panose="020F0502020204030204" pitchFamily="34" charset="0"/>
                <a:cs typeface="Times New Roman" panose="02020603050405020304" pitchFamily="18" charset="0"/>
              </a:rPr>
              <a:t>It has been well said that the person who was crucified ‘died a thousand deaths.’” (</a:t>
            </a:r>
            <a:r>
              <a:rPr lang="en-US" i="1" dirty="0" err="1">
                <a:latin typeface="Calibri" panose="020F0502020204030204" pitchFamily="34" charset="0"/>
                <a:ea typeface="Calibri" panose="020F0502020204030204" pitchFamily="34" charset="0"/>
                <a:cs typeface="Times New Roman" panose="02020603050405020304" pitchFamily="18" charset="0"/>
              </a:rPr>
              <a:t>Hendriksen</a:t>
            </a:r>
            <a:r>
              <a:rPr lang="en-US" i="1"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Kistemaker</a:t>
            </a:r>
            <a:r>
              <a:rPr lang="en-US" i="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35b-44)</a:t>
            </a:r>
            <a:r>
              <a:rPr lang="en-US" dirty="0">
                <a:latin typeface="Calibri" panose="020F0502020204030204" pitchFamily="34" charset="0"/>
                <a:ea typeface="Calibri" panose="020F0502020204030204" pitchFamily="34" charset="0"/>
                <a:cs typeface="Times New Roman" panose="02020603050405020304" pitchFamily="18" charset="0"/>
              </a:rPr>
              <a:t> – Then, while hanging upon the cross, they continually mocked Him.</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Yet, the scene of the cross provides spiritual nourishment.</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we do not have a High Priest who cannot sympathize” (Hebrews 4:15)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in that He Himself has suffered, being tempted, He is able to aid those who are tempted” (Hebrews 2:18)</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Jesus uttered words 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27:46</a:t>
            </a:r>
            <a:r>
              <a:rPr lang="en-US" dirty="0">
                <a:latin typeface="Calibri" panose="020F0502020204030204" pitchFamily="34" charset="0"/>
                <a:ea typeface="Calibri" panose="020F0502020204030204" pitchFamily="34" charset="0"/>
                <a:cs typeface="Times New Roman" panose="02020603050405020304" pitchFamily="18" charset="0"/>
              </a:rPr>
              <a:t> which are relatable, and helpful in our spiritual endeavors, and pilgrimage on earth.</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6</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hour = about noon – darkness. </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darkness had to have been a work of God, being so vast, and in the middle of the day.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scene was set. The Creator of all things was being put to death by His creation. Darkness was appropriate. (Darkness a sign of judgment – wages of sin being received)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“When I was with you daily in the temple, you did not try to seize Me. But this is your hour, and the power of darkness” (Luke 22:53</a:t>
            </a:r>
            <a:r>
              <a:rPr lang="en-US" b="1" dirty="0">
                <a:latin typeface="Calibri" panose="020F0502020204030204" pitchFamily="34" charset="0"/>
                <a:ea typeface="Calibri" panose="020F0502020204030204" pitchFamily="34" charset="0"/>
                <a:cs typeface="Times New Roman" panose="02020603050405020304" pitchFamily="18" charset="0"/>
              </a:rPr>
              <a:t> – Jesus during His betrayal with those who took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Yet, in order to benefit from this passage and scene, we must consider the context of scripture entirely, and the context of the quotation of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22:1</a:t>
            </a:r>
            <a:r>
              <a:rPr lang="en-US" dirty="0">
                <a:latin typeface="Calibri" panose="020F0502020204030204" pitchFamily="34" charset="0"/>
                <a:ea typeface="Calibri" panose="020F0502020204030204" pitchFamily="34" charset="0"/>
                <a:cs typeface="Times New Roman" panose="02020603050405020304" pitchFamily="18" charset="0"/>
              </a:rPr>
              <a:t> (What Jesus quoted…).</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False Interpretation</a:t>
            </a:r>
          </a:p>
        </p:txBody>
      </p:sp>
      <p:sp>
        <p:nvSpPr>
          <p:cNvPr id="4" name="Slide Number Placeholder 3"/>
          <p:cNvSpPr>
            <a:spLocks noGrp="1"/>
          </p:cNvSpPr>
          <p:nvPr>
            <p:ph type="sldNum" sz="quarter" idx="10"/>
          </p:nvPr>
        </p:nvSpPr>
        <p:spPr/>
        <p:txBody>
          <a:bodyPr/>
          <a:lstStyle/>
          <a:p>
            <a:fld id="{BBA53264-5F4D-48E6-96F7-F89B1560EECC}" type="slidenum">
              <a:rPr lang="en-US" smtClean="0"/>
              <a:t>2</a:t>
            </a:fld>
            <a:endParaRPr lang="en-US"/>
          </a:p>
        </p:txBody>
      </p:sp>
    </p:spTree>
    <p:extLst>
      <p:ext uri="{BB962C8B-B14F-4D97-AF65-F5344CB8AC3E}">
        <p14:creationId xmlns:p14="http://schemas.microsoft.com/office/powerpoint/2010/main" val="343033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False Interpretation</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Imputed Sin, and withdrawn fellowship</a:t>
            </a:r>
          </a:p>
          <a:p>
            <a:pPr marL="742950" marR="0" lvl="1" indent="-28575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“In order that Christ might satisfy for us, it was necessary that he should be placed as a guilty person at the judgment-seat of God”</a:t>
            </a:r>
            <a:r>
              <a:rPr lang="en-US" dirty="0">
                <a:latin typeface="Calibri" panose="020F0502020204030204" pitchFamily="34" charset="0"/>
                <a:ea typeface="Calibri" panose="020F0502020204030204" pitchFamily="34" charset="0"/>
                <a:cs typeface="Times New Roman" panose="02020603050405020304" pitchFamily="18" charset="0"/>
              </a:rPr>
              <a:t> (Commentary on Matthew 27:44 – Calvin).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1:5</a:t>
            </a:r>
            <a:r>
              <a:rPr lang="en-US" dirty="0">
                <a:latin typeface="Calibri" panose="020F0502020204030204" pitchFamily="34" charset="0"/>
                <a:ea typeface="Calibri" panose="020F0502020204030204" pitchFamily="34" charset="0"/>
                <a:cs typeface="Times New Roman" panose="02020603050405020304" pitchFamily="18" charset="0"/>
              </a:rPr>
              <a:t> – It is morally and doctrinally impossible for God to be in fellowship with sin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James 1:13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This is where the argument is made. Jesus was made sin, therefore, God could not remain with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They even take this into further separation suggesting Jesus went to hell for three days.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Corinthians 5:21</a:t>
            </a:r>
            <a:r>
              <a:rPr lang="en-US" b="1" dirty="0">
                <a:latin typeface="Calibri" panose="020F0502020204030204" pitchFamily="34" charset="0"/>
                <a:ea typeface="Calibri" panose="020F0502020204030204" pitchFamily="34" charset="0"/>
                <a:cs typeface="Times New Roman" panose="02020603050405020304" pitchFamily="18" charset="0"/>
              </a:rPr>
              <a:t> – Jesus became sin for us. The Calvinist will say that the world’s sin was transferred to His account, and God had to leave Him. Is this consistent with scripture?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When were the sins transferred to Him, if indeed they were?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Then, when did God leave Him? (</a:t>
            </a:r>
            <a:r>
              <a:rPr lang="en-US" b="1" u="sng" dirty="0">
                <a:latin typeface="Calibri" panose="020F0502020204030204" pitchFamily="34" charset="0"/>
                <a:ea typeface="Calibri" panose="020F0502020204030204" pitchFamily="34" charset="0"/>
                <a:cs typeface="Times New Roman" panose="02020603050405020304" pitchFamily="18" charset="0"/>
              </a:rPr>
              <a:t>He spoke to God while hanging upon the cross</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Luke 23:33-34, 46</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Who is Jesus? (God’s Son. Deity. Godhead.)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Corinthians 4:6</a:t>
            </a:r>
            <a:r>
              <a:rPr lang="en-US" dirty="0">
                <a:latin typeface="Calibri" panose="020F0502020204030204" pitchFamily="34" charset="0"/>
                <a:ea typeface="Calibri" panose="020F0502020204030204" pitchFamily="34" charset="0"/>
                <a:cs typeface="Times New Roman" panose="02020603050405020304" pitchFamily="18" charset="0"/>
              </a:rPr>
              <a:t> – God’s glory is seen in Jesus. The gospel of Christ reveals the Father to us.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He is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“brightness of [God’s] glory and the express image of His person” (Hebrews 1:3)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God is revealed to us through Christ. Why?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1:1-5, 14</a:t>
            </a:r>
            <a:r>
              <a:rPr lang="en-US" dirty="0">
                <a:latin typeface="Calibri" panose="020F0502020204030204" pitchFamily="34" charset="0"/>
                <a:ea typeface="Calibri" panose="020F0502020204030204" pitchFamily="34" charset="0"/>
                <a:cs typeface="Times New Roman" panose="02020603050405020304" pitchFamily="18" charset="0"/>
              </a:rPr>
              <a:t> – Jesus is God in the flesh!</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It would not be possible for Jesus to be separated from the Godhead.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If He is God, He cannot sin. (</a:t>
            </a:r>
            <a:r>
              <a:rPr lang="en-US" b="1" dirty="0">
                <a:latin typeface="Calibri" panose="020F0502020204030204" pitchFamily="34" charset="0"/>
                <a:ea typeface="Calibri" panose="020F0502020204030204" pitchFamily="34" charset="0"/>
                <a:cs typeface="Times New Roman" panose="02020603050405020304" pitchFamily="18" charset="0"/>
              </a:rPr>
              <a:t>Sin is not transferable anyway!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Ezekiel 18:20</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1 John 2:2</a:t>
            </a:r>
            <a:r>
              <a:rPr lang="en-US" b="1" dirty="0">
                <a:latin typeface="Calibri" panose="020F0502020204030204" pitchFamily="34" charset="0"/>
                <a:ea typeface="Calibri" panose="020F0502020204030204" pitchFamily="34" charset="0"/>
                <a:cs typeface="Times New Roman" panose="02020603050405020304" pitchFamily="18" charset="0"/>
              </a:rPr>
              <a:t> – He is the propitiation for OUR SINS. </a:t>
            </a:r>
            <a:r>
              <a:rPr lang="en-US" dirty="0">
                <a:latin typeface="Calibri" panose="020F0502020204030204" pitchFamily="34" charset="0"/>
                <a:ea typeface="Calibri" panose="020F0502020204030204" pitchFamily="34" charset="0"/>
                <a:cs typeface="Times New Roman" panose="02020603050405020304" pitchFamily="18" charset="0"/>
              </a:rPr>
              <a:t>(He paid the price. He did not become guilty.)</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Propitiation</a:t>
            </a:r>
            <a:r>
              <a:rPr lang="en-US" dirty="0">
                <a:latin typeface="Calibri" panose="020F0502020204030204" pitchFamily="34" charset="0"/>
                <a:ea typeface="Calibri" panose="020F0502020204030204" pitchFamily="34" charset="0"/>
                <a:cs typeface="Times New Roman" panose="02020603050405020304" pitchFamily="18" charset="0"/>
              </a:rPr>
              <a:t> – appeasement of God’s judicial wrath.</a:t>
            </a: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He was not the sinner, but became the object of God’s wrath.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“Much more then, having now been justified by His blood, we shall be saved from wrath through Him” (Romans 5:9).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Hebrews 9:14</a:t>
            </a:r>
            <a:r>
              <a:rPr lang="en-US" b="1" i="1" dirty="0">
                <a:latin typeface="Calibri" panose="020F0502020204030204" pitchFamily="34" charset="0"/>
                <a:ea typeface="Calibri" panose="020F0502020204030204" pitchFamily="34" charset="0"/>
                <a:cs typeface="Times New Roman" panose="02020603050405020304" pitchFamily="18" charset="0"/>
              </a:rPr>
              <a:t> – sacrifice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“without spot”</a:t>
            </a:r>
            <a:r>
              <a:rPr lang="en-US" b="1" i="1" dirty="0">
                <a:latin typeface="Calibri" panose="020F0502020204030204" pitchFamily="34" charset="0"/>
                <a:ea typeface="Calibri" panose="020F0502020204030204" pitchFamily="34" charset="0"/>
                <a:cs typeface="Times New Roman" panose="02020603050405020304" pitchFamily="18" charset="0"/>
              </a:rPr>
              <a:t> – not acceptable sacrifice if He had sin.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Was Jesus separated from Himself? Of course not!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God is with Jesus!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16:32</a:t>
            </a:r>
            <a:r>
              <a:rPr lang="en-US" dirty="0">
                <a:latin typeface="Calibri" panose="020F0502020204030204" pitchFamily="34" charset="0"/>
                <a:ea typeface="Calibri" panose="020F0502020204030204" pitchFamily="34" charset="0"/>
                <a:cs typeface="Times New Roman" panose="02020603050405020304" pitchFamily="18" charset="0"/>
              </a:rPr>
              <a:t> – Jesus had confidence in His Father. Was His confidence misplaced?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Looking to His imminent death, Jesus told His disciples they would leave Him.</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“All of you will be made to stumble because of Me this night, for it is written: ‘I will strike the Shepherd, and the sheep will be scattered’” (Mark 14:27).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Remember especially Peter, who denied the Lord three times.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However, Jesus recognizes that although they will leave, God will be there.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8:28-29</a:t>
            </a:r>
            <a:r>
              <a:rPr lang="en-US" dirty="0">
                <a:latin typeface="Calibri" panose="020F0502020204030204" pitchFamily="34" charset="0"/>
                <a:ea typeface="Calibri" panose="020F0502020204030204" pitchFamily="34" charset="0"/>
                <a:cs typeface="Times New Roman" panose="02020603050405020304" pitchFamily="18" charset="0"/>
              </a:rPr>
              <a:t> – It does not make sense that God would leave Jesus when He was pleasing God in His actions.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God’s will was that Jesus would die on the cross for mankind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“though He was a Son, yet He learned obedience by the things which He suffered” (Hebrews 5:8)</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Psalm 22 – What Jesus meant</a:t>
            </a:r>
          </a:p>
        </p:txBody>
      </p:sp>
      <p:sp>
        <p:nvSpPr>
          <p:cNvPr id="4" name="Slide Number Placeholder 3"/>
          <p:cNvSpPr>
            <a:spLocks noGrp="1"/>
          </p:cNvSpPr>
          <p:nvPr>
            <p:ph type="sldNum" sz="quarter" idx="10"/>
          </p:nvPr>
        </p:nvSpPr>
        <p:spPr/>
        <p:txBody>
          <a:bodyPr/>
          <a:lstStyle/>
          <a:p>
            <a:fld id="{BBA53264-5F4D-48E6-96F7-F89B1560EECC}" type="slidenum">
              <a:rPr lang="en-US" smtClean="0"/>
              <a:t>3</a:t>
            </a:fld>
            <a:endParaRPr lang="en-US" dirty="0"/>
          </a:p>
        </p:txBody>
      </p:sp>
    </p:spTree>
    <p:extLst>
      <p:ext uri="{BB962C8B-B14F-4D97-AF65-F5344CB8AC3E}">
        <p14:creationId xmlns:p14="http://schemas.microsoft.com/office/powerpoint/2010/main" val="339392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Psalm 22 – What Jesus meant</a:t>
            </a: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Without understanding the greater context of Psalm 22, the first verse by itself seems to be a Psalm of utter despair. However, it begins to take a turn.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Feeling of isolation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1-2)</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There are times when in great distress we feel lonely.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Even if we have others with us, or we are in public, we can’t help but feel isolated. (</a:t>
            </a:r>
            <a:r>
              <a:rPr lang="en-US" b="1" u="sng" dirty="0">
                <a:latin typeface="Calibri" panose="020F0502020204030204" pitchFamily="34" charset="0"/>
                <a:ea typeface="Calibri" panose="020F0502020204030204" pitchFamily="34" charset="0"/>
                <a:cs typeface="Times New Roman" panose="02020603050405020304" pitchFamily="18" charset="0"/>
              </a:rPr>
              <a:t>Consider Job – His friends sat with him, but his suffering left him isolated.)</a:t>
            </a:r>
            <a:r>
              <a:rPr lang="en-US" b="1" dirty="0">
                <a:latin typeface="Calibri" panose="020F0502020204030204" pitchFamily="34" charset="0"/>
                <a:ea typeface="Calibri" panose="020F0502020204030204" pitchFamily="34" charset="0"/>
                <a:cs typeface="Times New Roman" panose="02020603050405020304" pitchFamily="18" charset="0"/>
              </a:rPr>
              <a:t> Jesus certainly felt this.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Recognition of the past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God is immutable. He makes a promise and keeps it.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Hebrews 6:13-15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No matter how severe Jesus’ situation escalated, He never forgot who His Father was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Continued pattern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6-18)</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horrid experience of the cross inevitably led to a feeling of loneliness.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Yet, Jesus continues to remember that, despite how bad it gets, God is faithful!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6-8)</a:t>
            </a:r>
            <a:r>
              <a:rPr lang="en-US" dirty="0">
                <a:latin typeface="Calibri" panose="020F0502020204030204" pitchFamily="34" charset="0"/>
                <a:ea typeface="Calibri" panose="020F0502020204030204" pitchFamily="34" charset="0"/>
                <a:cs typeface="Times New Roman" panose="02020603050405020304" pitchFamily="18" charset="0"/>
              </a:rPr>
              <a:t> – You delivered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“Our fathers,”</a:t>
            </a:r>
            <a:r>
              <a:rPr lang="en-US" dirty="0">
                <a:latin typeface="Calibri" panose="020F0502020204030204" pitchFamily="34" charset="0"/>
                <a:ea typeface="Calibri" panose="020F0502020204030204" pitchFamily="34" charset="0"/>
                <a:cs typeface="Times New Roman" panose="02020603050405020304" pitchFamily="18" charset="0"/>
              </a:rPr>
              <a:t> but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 am a worm!”</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Still feeling lonely</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9-11)</a:t>
            </a:r>
            <a:r>
              <a:rPr lang="en-US" dirty="0">
                <a:latin typeface="Calibri" panose="020F0502020204030204" pitchFamily="34" charset="0"/>
                <a:ea typeface="Calibri" panose="020F0502020204030204" pitchFamily="34" charset="0"/>
                <a:cs typeface="Times New Roman" panose="02020603050405020304" pitchFamily="18" charset="0"/>
              </a:rPr>
              <a:t> – Yet, from birth God has been with Him, and He has trusted God.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(“be not far from Me, for trouble is near”</a:t>
            </a:r>
            <a:r>
              <a:rPr lang="en-US" dirty="0">
                <a:latin typeface="Calibri" panose="020F0502020204030204" pitchFamily="34" charset="0"/>
                <a:ea typeface="Calibri" panose="020F0502020204030204" pitchFamily="34" charset="0"/>
                <a:cs typeface="Times New Roman" panose="02020603050405020304" pitchFamily="18" charset="0"/>
              </a:rPr>
              <a:t> – confident request.)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12-18)</a:t>
            </a:r>
            <a:r>
              <a:rPr lang="en-US" dirty="0">
                <a:latin typeface="Calibri" panose="020F0502020204030204" pitchFamily="34" charset="0"/>
                <a:ea typeface="Calibri" panose="020F0502020204030204" pitchFamily="34" charset="0"/>
                <a:cs typeface="Times New Roman" panose="02020603050405020304" pitchFamily="18" charset="0"/>
              </a:rPr>
              <a:t> – continued mistreatment, and loneliness.</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Prayer, declaration of hope, </a:t>
            </a:r>
            <a:r>
              <a:rPr lang="en-US" b="1" u="sng" dirty="0">
                <a:latin typeface="Calibri" panose="020F0502020204030204" pitchFamily="34" charset="0"/>
                <a:ea typeface="Calibri" panose="020F0502020204030204" pitchFamily="34" charset="0"/>
                <a:cs typeface="Times New Roman" panose="02020603050405020304" pitchFamily="18" charset="0"/>
              </a:rPr>
              <a:t>and recognition of future victory</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19-31</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19-21</a:t>
            </a:r>
            <a:r>
              <a:rPr lang="en-US" dirty="0">
                <a:latin typeface="Calibri" panose="020F0502020204030204" pitchFamily="34" charset="0"/>
                <a:ea typeface="Calibri" panose="020F0502020204030204" pitchFamily="34" charset="0"/>
                <a:cs typeface="Times New Roman" panose="02020603050405020304" pitchFamily="18" charset="0"/>
              </a:rPr>
              <a:t>) – prayer for help. Prayer is answered.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(“You have answered Me.”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22-24</a:t>
            </a:r>
            <a:r>
              <a:rPr lang="en-US" dirty="0">
                <a:latin typeface="Calibri" panose="020F0502020204030204" pitchFamily="34" charset="0"/>
                <a:ea typeface="Calibri" panose="020F0502020204030204" pitchFamily="34" charset="0"/>
                <a:cs typeface="Times New Roman" panose="02020603050405020304" pitchFamily="18" charset="0"/>
              </a:rPr>
              <a:t>) – Praise to God even in adversity. He did not turn His back.</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With those who are His brethren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22 (cf. Hebrews 2:12</a:t>
            </a:r>
            <a:r>
              <a:rPr lang="en-US" dirty="0">
                <a:latin typeface="Calibri" panose="020F0502020204030204" pitchFamily="34" charset="0"/>
                <a:ea typeface="Calibri" panose="020F0502020204030204" pitchFamily="34" charset="0"/>
                <a:cs typeface="Times New Roman" panose="02020603050405020304" pitchFamily="18" charset="0"/>
              </a:rPr>
              <a:t> – In context, </a:t>
            </a:r>
            <a:r>
              <a:rPr lang="en-US" i="1" dirty="0">
                <a:latin typeface="Calibri" panose="020F0502020204030204" pitchFamily="34" charset="0"/>
                <a:ea typeface="Calibri" panose="020F0502020204030204" pitchFamily="34" charset="0"/>
                <a:cs typeface="Times New Roman" panose="02020603050405020304" pitchFamily="18" charset="0"/>
              </a:rPr>
              <a:t>not ashamed to call them brethren – in church – victory</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He looks after the afflicted who fear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25-31</a:t>
            </a:r>
            <a:r>
              <a:rPr lang="en-US" dirty="0">
                <a:latin typeface="Calibri" panose="020F0502020204030204" pitchFamily="34" charset="0"/>
                <a:ea typeface="Calibri" panose="020F0502020204030204" pitchFamily="34" charset="0"/>
                <a:cs typeface="Times New Roman" panose="02020603050405020304" pitchFamily="18" charset="0"/>
              </a:rPr>
              <a:t>) – A look beyond the present distress to the future victory.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27-28)</a:t>
            </a:r>
            <a:r>
              <a:rPr lang="en-US" dirty="0">
                <a:latin typeface="Calibri" panose="020F0502020204030204" pitchFamily="34" charset="0"/>
                <a:ea typeface="Calibri" panose="020F0502020204030204" pitchFamily="34" charset="0"/>
                <a:cs typeface="Times New Roman" panose="02020603050405020304" pitchFamily="18" charset="0"/>
              </a:rPr>
              <a:t> – The kingdom established, and all, even Gentiles, turn to Him to serve Him.</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29-31)</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Service to God in kingdom. (His will was accomplished in Christ – victory of Christ).</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Merely Perceived Loneliness</a:t>
            </a:r>
          </a:p>
        </p:txBody>
      </p:sp>
      <p:sp>
        <p:nvSpPr>
          <p:cNvPr id="4" name="Slide Number Placeholder 3"/>
          <p:cNvSpPr>
            <a:spLocks noGrp="1"/>
          </p:cNvSpPr>
          <p:nvPr>
            <p:ph type="sldNum" sz="quarter" idx="10"/>
          </p:nvPr>
        </p:nvSpPr>
        <p:spPr/>
        <p:txBody>
          <a:bodyPr/>
          <a:lstStyle/>
          <a:p>
            <a:fld id="{BBA53264-5F4D-48E6-96F7-F89B1560EECC}" type="slidenum">
              <a:rPr lang="en-US" smtClean="0"/>
              <a:t>4</a:t>
            </a:fld>
            <a:endParaRPr lang="en-US" dirty="0"/>
          </a:p>
        </p:txBody>
      </p:sp>
    </p:spTree>
    <p:extLst>
      <p:ext uri="{BB962C8B-B14F-4D97-AF65-F5344CB8AC3E}">
        <p14:creationId xmlns:p14="http://schemas.microsoft.com/office/powerpoint/2010/main" val="247993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Merely Perceived Loneliness</a:t>
            </a: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In times of heartache, suffering, persecution, and other difficulties it is easy to feel lonely. This loneliness must be counteracted by the knowledge of the gospel.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13:5-6</a:t>
            </a:r>
            <a:r>
              <a:rPr lang="en-US" dirty="0">
                <a:latin typeface="Calibri" panose="020F0502020204030204" pitchFamily="34" charset="0"/>
                <a:ea typeface="Calibri" panose="020F0502020204030204" pitchFamily="34" charset="0"/>
                <a:cs typeface="Times New Roman" panose="02020603050405020304" pitchFamily="18" charset="0"/>
              </a:rPr>
              <a:t> – In times of hardship and struggle we must not take it upon ourselves to appropriate through covetous means.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Jesus is with us and will provide.</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“But seek first the kingdom of God and His righteousness, and all these things shall be added to you” (Matthew 6:33)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8:35-39</a:t>
            </a:r>
            <a:r>
              <a:rPr lang="en-US" dirty="0">
                <a:latin typeface="Calibri" panose="020F0502020204030204" pitchFamily="34" charset="0"/>
                <a:ea typeface="Calibri" panose="020F0502020204030204" pitchFamily="34" charset="0"/>
                <a:cs typeface="Times New Roman" panose="02020603050405020304" pitchFamily="18" charset="0"/>
              </a:rPr>
              <a:t> – Paul suggests (through inspiration) that there is nothing that can separate us from the love of Christ.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only thing that can is our own sin. Something we can avoid through faithful obedience to Him.</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Christ will not leave us so long as we want Him with 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4:16-18</a:t>
            </a:r>
            <a:r>
              <a:rPr lang="en-US" dirty="0">
                <a:latin typeface="Calibri" panose="020F0502020204030204" pitchFamily="34" charset="0"/>
                <a:ea typeface="Calibri" panose="020F0502020204030204" pitchFamily="34" charset="0"/>
                <a:cs typeface="Times New Roman" panose="02020603050405020304" pitchFamily="18" charset="0"/>
              </a:rPr>
              <a:t> – In the preaching of the gospel there were occasions where Paul felt lonely.</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Jesus was with Paul through his ministry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2 Corinthians 12:8-9</a:t>
            </a:r>
            <a:r>
              <a:rPr lang="en-US" dirty="0">
                <a:latin typeface="Calibri" panose="020F0502020204030204" pitchFamily="34" charset="0"/>
                <a:ea typeface="Calibri" panose="020F0502020204030204" pitchFamily="34" charset="0"/>
                <a:cs typeface="Times New Roman" panose="02020603050405020304" pitchFamily="18" charset="0"/>
              </a:rPr>
              <a:t> – He was strengthened because Christ was with Him.).</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 can do all things through Christ who strengthens me” (Philippians 4:13)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12:1-2</a:t>
            </a:r>
            <a:r>
              <a:rPr lang="en-US" dirty="0">
                <a:latin typeface="Calibri" panose="020F0502020204030204" pitchFamily="34" charset="0"/>
                <a:ea typeface="Calibri" panose="020F0502020204030204" pitchFamily="34" charset="0"/>
                <a:cs typeface="Times New Roman" panose="02020603050405020304" pitchFamily="18" charset="0"/>
              </a:rPr>
              <a:t> – we look to Jesus because, in His suffering, Jesus felt lonely, but looked beyond the suffering and into the victory! We must follow in His footsteps!</a:t>
            </a:r>
          </a:p>
          <a:p>
            <a:pPr marL="342900" marR="0" lvl="0" indent="-342900">
              <a:lnSpc>
                <a:spcPct val="107000"/>
              </a:lnSpc>
              <a:spcBef>
                <a:spcPts val="0"/>
              </a:spcBef>
              <a:spcAft>
                <a:spcPts val="800"/>
              </a:spcAft>
              <a:buFont typeface="+mj-lt"/>
              <a:buAutoNum type="alphaU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23</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It is interesting that the following Psalm is one of assurance. </a:t>
            </a:r>
            <a:r>
              <a:rPr lang="en-US" b="1" u="sng" dirty="0">
                <a:latin typeface="Calibri" panose="020F0502020204030204" pitchFamily="34" charset="0"/>
                <a:ea typeface="Calibri" panose="020F0502020204030204" pitchFamily="34" charset="0"/>
                <a:cs typeface="Times New Roman" panose="02020603050405020304" pitchFamily="18" charset="0"/>
              </a:rPr>
              <a:t>God is with us through the darkest parts of our life if we only reach out for Him in faith.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BA53264-5F4D-48E6-96F7-F89B1560EECC}" type="slidenum">
              <a:rPr lang="en-US" smtClean="0"/>
              <a:t>5</a:t>
            </a:fld>
            <a:endParaRPr lang="en-US" dirty="0"/>
          </a:p>
        </p:txBody>
      </p:sp>
    </p:spTree>
    <p:extLst>
      <p:ext uri="{BB962C8B-B14F-4D97-AF65-F5344CB8AC3E}">
        <p14:creationId xmlns:p14="http://schemas.microsoft.com/office/powerpoint/2010/main" val="101507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Jesus experienced the terrors of the cross as a man would, because He was a man Himself.</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He hung on the tree while people mocked Him and were wholly opposed to Him.</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However, even in a situation where most would lose trust in God, and assume He is not with them, Jesus understood this not to be true.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Jesus certainly had the remainder of the Psalm in mind when He quoted the first verse. He was looking forward to the victory.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completion of God’s will, and His suffering.</a:t>
            </a: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salvation of mankind, and victory of God’s purpose.</a:t>
            </a:r>
          </a:p>
        </p:txBody>
      </p:sp>
      <p:sp>
        <p:nvSpPr>
          <p:cNvPr id="4" name="Slide Number Placeholder 3"/>
          <p:cNvSpPr>
            <a:spLocks noGrp="1"/>
          </p:cNvSpPr>
          <p:nvPr>
            <p:ph type="sldNum" sz="quarter" idx="10"/>
          </p:nvPr>
        </p:nvSpPr>
        <p:spPr/>
        <p:txBody>
          <a:bodyPr/>
          <a:lstStyle/>
          <a:p>
            <a:fld id="{BBA53264-5F4D-48E6-96F7-F89B1560EECC}" type="slidenum">
              <a:rPr lang="en-US" smtClean="0"/>
              <a:t>6</a:t>
            </a:fld>
            <a:endParaRPr lang="en-US"/>
          </a:p>
        </p:txBody>
      </p:sp>
    </p:spTree>
    <p:extLst>
      <p:ext uri="{BB962C8B-B14F-4D97-AF65-F5344CB8AC3E}">
        <p14:creationId xmlns:p14="http://schemas.microsoft.com/office/powerpoint/2010/main" val="3784296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73511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76683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442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99395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19EE93-86BC-4CD9-AED6-9A9A76ABACB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9692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19EE93-86BC-4CD9-AED6-9A9A76ABACB9}"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406118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19EE93-86BC-4CD9-AED6-9A9A76ABACB9}"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70069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19EE93-86BC-4CD9-AED6-9A9A76ABACB9}"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359085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9EE93-86BC-4CD9-AED6-9A9A76ABACB9}"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98915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19EE93-86BC-4CD9-AED6-9A9A76ABACB9}"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411867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19EE93-86BC-4CD9-AED6-9A9A76ABACB9}"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72243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9EE93-86BC-4CD9-AED6-9A9A76ABACB9}" type="datetimeFigureOut">
              <a:rPr lang="en-US" smtClean="0"/>
              <a:t>1/12/2018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BC5F0-8904-4D30-A09C-6DC9061C5FDE}" type="slidenum">
              <a:rPr lang="en-US" smtClean="0"/>
              <a:t>‹#›</a:t>
            </a:fld>
            <a:endParaRPr lang="en-US"/>
          </a:p>
        </p:txBody>
      </p:sp>
    </p:spTree>
    <p:extLst>
      <p:ext uri="{BB962C8B-B14F-4D97-AF65-F5344CB8AC3E}">
        <p14:creationId xmlns:p14="http://schemas.microsoft.com/office/powerpoint/2010/main" val="40577025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9215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010" y="2263965"/>
            <a:ext cx="8619979" cy="1790700"/>
          </a:xfrm>
        </p:spPr>
        <p:txBody>
          <a:bodyPr>
            <a:noAutofit/>
          </a:bodyPr>
          <a:lstStyle/>
          <a:p>
            <a:r>
              <a:rPr lang="en-US" sz="6600" b="1" dirty="0">
                <a:solidFill>
                  <a:schemeClr val="bg1"/>
                </a:solidFill>
                <a:latin typeface="French Script MT" panose="03020402040607040605" pitchFamily="66" charset="0"/>
              </a:rPr>
              <a:t>“My God, My God, why have You forsaken Me?”</a:t>
            </a:r>
          </a:p>
        </p:txBody>
      </p:sp>
      <p:sp>
        <p:nvSpPr>
          <p:cNvPr id="3" name="Subtitle 2"/>
          <p:cNvSpPr>
            <a:spLocks noGrp="1"/>
          </p:cNvSpPr>
          <p:nvPr>
            <p:ph type="subTitle" idx="1"/>
          </p:nvPr>
        </p:nvSpPr>
        <p:spPr>
          <a:xfrm>
            <a:off x="1142999" y="4170723"/>
            <a:ext cx="6858000" cy="1241822"/>
          </a:xfrm>
        </p:spPr>
        <p:txBody>
          <a:bodyPr>
            <a:noAutofit/>
          </a:bodyPr>
          <a:lstStyle/>
          <a:p>
            <a:r>
              <a:rPr lang="en-US" sz="3300" i="1" dirty="0">
                <a:solidFill>
                  <a:schemeClr val="bg1"/>
                </a:solidFill>
              </a:rPr>
              <a:t>Matthew 27:45-50</a:t>
            </a:r>
          </a:p>
        </p:txBody>
      </p:sp>
    </p:spTree>
    <p:extLst>
      <p:ext uri="{BB962C8B-B14F-4D97-AF65-F5344CB8AC3E}">
        <p14:creationId xmlns:p14="http://schemas.microsoft.com/office/powerpoint/2010/main" val="3544522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solidFill>
                  <a:schemeClr val="bg1"/>
                </a:solidFill>
                <a:latin typeface="French Script MT" panose="03020402040607040605" pitchFamily="66" charset="0"/>
              </a:rPr>
              <a:t>False Interpretation</a:t>
            </a:r>
          </a:p>
        </p:txBody>
      </p:sp>
      <p:sp>
        <p:nvSpPr>
          <p:cNvPr id="3" name="Content Placeholder 2"/>
          <p:cNvSpPr>
            <a:spLocks noGrp="1"/>
          </p:cNvSpPr>
          <p:nvPr>
            <p:ph idx="1"/>
          </p:nvPr>
        </p:nvSpPr>
        <p:spPr/>
        <p:txBody>
          <a:bodyPr>
            <a:normAutofit/>
          </a:bodyPr>
          <a:lstStyle/>
          <a:p>
            <a:pPr marL="0" indent="0" algn="ctr">
              <a:buNone/>
            </a:pPr>
            <a:r>
              <a:rPr lang="en-US" sz="3600" b="1" dirty="0">
                <a:solidFill>
                  <a:schemeClr val="bg1"/>
                </a:solidFill>
              </a:rPr>
              <a:t>Transferred Sin and Withdrawn Fellowship</a:t>
            </a:r>
          </a:p>
          <a:p>
            <a:pPr marL="0" indent="0" algn="ctr">
              <a:buNone/>
            </a:pPr>
            <a:r>
              <a:rPr lang="en-US" sz="3300" i="1" dirty="0">
                <a:solidFill>
                  <a:schemeClr val="bg1"/>
                </a:solidFill>
              </a:rPr>
              <a:t>1 John 1:5; 2 Corinthians 5:21</a:t>
            </a:r>
          </a:p>
          <a:p>
            <a:pPr marL="0" indent="0" algn="ctr">
              <a:buNone/>
            </a:pPr>
            <a:r>
              <a:rPr lang="en-US" sz="3600" b="1" dirty="0">
                <a:solidFill>
                  <a:schemeClr val="bg1"/>
                </a:solidFill>
              </a:rPr>
              <a:t>Who is Jesus?</a:t>
            </a:r>
          </a:p>
          <a:p>
            <a:pPr marL="0" indent="0" algn="ctr">
              <a:buNone/>
            </a:pPr>
            <a:r>
              <a:rPr lang="en-US" sz="3300" i="1" dirty="0">
                <a:solidFill>
                  <a:schemeClr val="bg1"/>
                </a:solidFill>
              </a:rPr>
              <a:t>2 Corinthians 4:6; John 1:1-5, 14</a:t>
            </a:r>
          </a:p>
          <a:p>
            <a:pPr marL="0" indent="0" algn="ctr">
              <a:buNone/>
            </a:pPr>
            <a:r>
              <a:rPr lang="en-US" sz="3600" b="1" dirty="0">
                <a:solidFill>
                  <a:schemeClr val="bg1"/>
                </a:solidFill>
              </a:rPr>
              <a:t>God is with Jesus!</a:t>
            </a:r>
          </a:p>
          <a:p>
            <a:pPr marL="0" indent="0" algn="ctr">
              <a:buNone/>
            </a:pPr>
            <a:r>
              <a:rPr lang="en-US" sz="3300" i="1" dirty="0">
                <a:solidFill>
                  <a:schemeClr val="bg1"/>
                </a:solidFill>
              </a:rPr>
              <a:t>John 16:32; 8:28-29</a:t>
            </a:r>
          </a:p>
        </p:txBody>
      </p:sp>
    </p:spTree>
    <p:extLst>
      <p:ext uri="{BB962C8B-B14F-4D97-AF65-F5344CB8AC3E}">
        <p14:creationId xmlns:p14="http://schemas.microsoft.com/office/powerpoint/2010/main" val="10510603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solidFill>
                  <a:schemeClr val="bg1"/>
                </a:solidFill>
                <a:latin typeface="French Script MT" panose="03020402040607040605" pitchFamily="66" charset="0"/>
              </a:rPr>
              <a:t>Psalm 22</a:t>
            </a:r>
          </a:p>
        </p:txBody>
      </p:sp>
      <p:sp>
        <p:nvSpPr>
          <p:cNvPr id="3" name="Content Placeholder 2"/>
          <p:cNvSpPr>
            <a:spLocks noGrp="1"/>
          </p:cNvSpPr>
          <p:nvPr>
            <p:ph idx="1"/>
          </p:nvPr>
        </p:nvSpPr>
        <p:spPr/>
        <p:txBody>
          <a:bodyPr>
            <a:normAutofit/>
          </a:bodyPr>
          <a:lstStyle/>
          <a:p>
            <a:pPr marL="0" indent="0" algn="ctr">
              <a:buNone/>
            </a:pPr>
            <a:endParaRPr lang="en-US" sz="2400" b="1" dirty="0">
              <a:solidFill>
                <a:schemeClr val="bg1"/>
              </a:solidFill>
            </a:endParaRPr>
          </a:p>
          <a:p>
            <a:pPr marL="0" indent="0" algn="ctr">
              <a:buNone/>
            </a:pPr>
            <a:endParaRPr lang="en-US" sz="1000" b="1" dirty="0">
              <a:solidFill>
                <a:schemeClr val="bg1"/>
              </a:solidFill>
            </a:endParaRPr>
          </a:p>
          <a:p>
            <a:pPr marL="0" indent="0" algn="ctr">
              <a:buNone/>
            </a:pPr>
            <a:r>
              <a:rPr lang="en-US" sz="4000" b="1" dirty="0">
                <a:solidFill>
                  <a:schemeClr val="bg1"/>
                </a:solidFill>
              </a:rPr>
              <a:t>Feeling Isolated </a:t>
            </a:r>
            <a:r>
              <a:rPr lang="en-US" sz="3600" i="1" dirty="0">
                <a:solidFill>
                  <a:schemeClr val="bg1"/>
                </a:solidFill>
              </a:rPr>
              <a:t>(vv. 1-2)</a:t>
            </a:r>
          </a:p>
          <a:p>
            <a:pPr marL="0" indent="0" algn="ctr">
              <a:buNone/>
            </a:pPr>
            <a:r>
              <a:rPr lang="en-US" sz="4000" b="1" dirty="0">
                <a:solidFill>
                  <a:schemeClr val="bg1"/>
                </a:solidFill>
              </a:rPr>
              <a:t>Past Remembered </a:t>
            </a:r>
            <a:r>
              <a:rPr lang="en-US" sz="3600" i="1" dirty="0">
                <a:solidFill>
                  <a:schemeClr val="bg1"/>
                </a:solidFill>
              </a:rPr>
              <a:t>(vv. 3-5)</a:t>
            </a:r>
          </a:p>
          <a:p>
            <a:pPr marL="0" indent="0" algn="ctr">
              <a:buNone/>
            </a:pPr>
            <a:r>
              <a:rPr lang="en-US" sz="4000" b="1" dirty="0">
                <a:solidFill>
                  <a:schemeClr val="bg1"/>
                </a:solidFill>
              </a:rPr>
              <a:t>Continued Pattern </a:t>
            </a:r>
            <a:r>
              <a:rPr lang="en-US" sz="3600" i="1" dirty="0">
                <a:solidFill>
                  <a:schemeClr val="bg1"/>
                </a:solidFill>
              </a:rPr>
              <a:t>(vv. 6-18)</a:t>
            </a:r>
          </a:p>
          <a:p>
            <a:pPr marL="0" indent="0" algn="ctr">
              <a:buNone/>
            </a:pPr>
            <a:r>
              <a:rPr lang="en-US" sz="4000" b="1" dirty="0">
                <a:solidFill>
                  <a:schemeClr val="bg1"/>
                </a:solidFill>
              </a:rPr>
              <a:t>Prayer, Hope, and Victory</a:t>
            </a:r>
            <a:r>
              <a:rPr lang="en-US" sz="3600" i="1" dirty="0">
                <a:solidFill>
                  <a:schemeClr val="bg1"/>
                </a:solidFill>
              </a:rPr>
              <a:t> (vv. 19-31)</a:t>
            </a:r>
          </a:p>
        </p:txBody>
      </p:sp>
    </p:spTree>
    <p:extLst>
      <p:ext uri="{BB962C8B-B14F-4D97-AF65-F5344CB8AC3E}">
        <p14:creationId xmlns:p14="http://schemas.microsoft.com/office/powerpoint/2010/main" val="34414499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solidFill>
                  <a:schemeClr val="bg1"/>
                </a:solidFill>
                <a:latin typeface="French Script MT" panose="03020402040607040605" pitchFamily="66" charset="0"/>
              </a:rPr>
              <a:t>Perceived Loneliness</a:t>
            </a:r>
          </a:p>
        </p:txBody>
      </p:sp>
      <p:sp>
        <p:nvSpPr>
          <p:cNvPr id="3" name="Content Placeholder 2"/>
          <p:cNvSpPr>
            <a:spLocks noGrp="1"/>
          </p:cNvSpPr>
          <p:nvPr>
            <p:ph idx="1"/>
          </p:nvPr>
        </p:nvSpPr>
        <p:spPr/>
        <p:txBody>
          <a:bodyPr>
            <a:normAutofit/>
          </a:bodyPr>
          <a:lstStyle/>
          <a:p>
            <a:pPr marL="0" indent="0" algn="ctr">
              <a:buNone/>
            </a:pPr>
            <a:endParaRPr lang="en-US" sz="3200" b="1" dirty="0">
              <a:solidFill>
                <a:schemeClr val="bg1"/>
              </a:solidFill>
            </a:endParaRPr>
          </a:p>
          <a:p>
            <a:pPr marL="0" indent="0" algn="ctr">
              <a:buNone/>
            </a:pPr>
            <a:r>
              <a:rPr lang="en-US" sz="4000" b="1" dirty="0">
                <a:solidFill>
                  <a:schemeClr val="bg1"/>
                </a:solidFill>
              </a:rPr>
              <a:t>Are we really alone,                           or is Jesus with us? </a:t>
            </a:r>
          </a:p>
          <a:p>
            <a:pPr marL="0" indent="0" algn="ctr">
              <a:buNone/>
            </a:pPr>
            <a:r>
              <a:rPr lang="en-US" sz="3600" i="1" dirty="0">
                <a:solidFill>
                  <a:schemeClr val="bg1"/>
                </a:solidFill>
              </a:rPr>
              <a:t>Hebrews 13:5-6; Romans 8:35-39;                          2 Timothy 4:16-18; Hebrews 12:1-2; Psalm 23</a:t>
            </a:r>
          </a:p>
        </p:txBody>
      </p:sp>
    </p:spTree>
    <p:extLst>
      <p:ext uri="{BB962C8B-B14F-4D97-AF65-F5344CB8AC3E}">
        <p14:creationId xmlns:p14="http://schemas.microsoft.com/office/powerpoint/2010/main" val="29519362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010" y="2263965"/>
            <a:ext cx="8619979" cy="1790700"/>
          </a:xfrm>
        </p:spPr>
        <p:txBody>
          <a:bodyPr>
            <a:noAutofit/>
          </a:bodyPr>
          <a:lstStyle/>
          <a:p>
            <a:r>
              <a:rPr lang="en-US" sz="6600" b="1" dirty="0">
                <a:solidFill>
                  <a:schemeClr val="bg1"/>
                </a:solidFill>
                <a:latin typeface="French Script MT" panose="03020402040607040605" pitchFamily="66" charset="0"/>
              </a:rPr>
              <a:t>“My God, My God, why have You forsaken Me?”</a:t>
            </a:r>
          </a:p>
        </p:txBody>
      </p:sp>
      <p:sp>
        <p:nvSpPr>
          <p:cNvPr id="3" name="Subtitle 2"/>
          <p:cNvSpPr>
            <a:spLocks noGrp="1"/>
          </p:cNvSpPr>
          <p:nvPr>
            <p:ph type="subTitle" idx="1"/>
          </p:nvPr>
        </p:nvSpPr>
        <p:spPr>
          <a:xfrm>
            <a:off x="1142999" y="4170723"/>
            <a:ext cx="6858000" cy="1241822"/>
          </a:xfrm>
        </p:spPr>
        <p:txBody>
          <a:bodyPr>
            <a:noAutofit/>
          </a:bodyPr>
          <a:lstStyle/>
          <a:p>
            <a:r>
              <a:rPr lang="en-US" sz="3300" i="1" dirty="0">
                <a:solidFill>
                  <a:schemeClr val="bg1"/>
                </a:solidFill>
              </a:rPr>
              <a:t>Matthew 27:45-50</a:t>
            </a:r>
          </a:p>
        </p:txBody>
      </p:sp>
    </p:spTree>
    <p:extLst>
      <p:ext uri="{BB962C8B-B14F-4D97-AF65-F5344CB8AC3E}">
        <p14:creationId xmlns:p14="http://schemas.microsoft.com/office/powerpoint/2010/main" val="13498445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3058</TotalTime>
  <Words>2184</Words>
  <Application>Microsoft Office PowerPoint</Application>
  <PresentationFormat>On-screen Show (4:3)</PresentationFormat>
  <Paragraphs>132</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French Script MT</vt:lpstr>
      <vt:lpstr>Wingdings</vt:lpstr>
      <vt:lpstr>Arial</vt:lpstr>
      <vt:lpstr>Calibri Light</vt:lpstr>
      <vt:lpstr>Times New Roman</vt:lpstr>
      <vt:lpstr>Calibri</vt:lpstr>
      <vt:lpstr>Office Theme</vt:lpstr>
      <vt:lpstr>PowerPoint Presentation</vt:lpstr>
      <vt:lpstr>“My God, My God, why have You forsaken Me?”</vt:lpstr>
      <vt:lpstr>False Interpretation</vt:lpstr>
      <vt:lpstr>Psalm 22</vt:lpstr>
      <vt:lpstr>Perceived Loneliness</vt:lpstr>
      <vt:lpstr>“My God, My God, why have You forsaken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Stan Cox</cp:lastModifiedBy>
  <cp:revision>30</cp:revision>
  <dcterms:created xsi:type="dcterms:W3CDTF">2016-01-31T22:46:19Z</dcterms:created>
  <dcterms:modified xsi:type="dcterms:W3CDTF">2018-01-13T04:38:30Z</dcterms:modified>
</cp:coreProperties>
</file>